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ppt/notesSlides/notesSlide48.xml" ContentType="application/vnd.openxmlformats-officedocument.presentationml.notesSlide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notesSlides/notesSlide51.xml" ContentType="application/vnd.openxmlformats-officedocument.presentationml.notesSlide+xml"/>
  <Override PartName="/ppt/tags/tag51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53.xml" ContentType="application/vnd.openxmlformats-officedocument.presentationml.notesSlide+xml"/>
  <Override PartName="/ppt/tags/tag53.xml" ContentType="application/vnd.openxmlformats-officedocument.presentationml.tags+xml"/>
  <Override PartName="/ppt/notesSlides/notesSlide54.xml" ContentType="application/vnd.openxmlformats-officedocument.presentationml.notesSlide+xml"/>
  <Override PartName="/ppt/tags/tag54.xml" ContentType="application/vnd.openxmlformats-officedocument.presentationml.tags+xml"/>
  <Override PartName="/ppt/notesSlides/notesSlide55.xml" ContentType="application/vnd.openxmlformats-officedocument.presentationml.notesSlide+xml"/>
  <Override PartName="/ppt/tags/tag55.xml" ContentType="application/vnd.openxmlformats-officedocument.presentationml.tags+xml"/>
  <Override PartName="/ppt/notesSlides/notesSlide56.xml" ContentType="application/vnd.openxmlformats-officedocument.presentationml.notesSlide+xml"/>
  <Override PartName="/ppt/tags/tag56.xml" ContentType="application/vnd.openxmlformats-officedocument.presentationml.tags+xml"/>
  <Override PartName="/ppt/notesSlides/notesSlide57.xml" ContentType="application/vnd.openxmlformats-officedocument.presentationml.notesSlide+xml"/>
  <Override PartName="/ppt/tags/tag57.xml" ContentType="application/vnd.openxmlformats-officedocument.presentationml.tags+xml"/>
  <Override PartName="/ppt/notesSlides/notesSlide58.xml" ContentType="application/vnd.openxmlformats-officedocument.presentationml.notesSlide+xml"/>
  <Override PartName="/ppt/tags/tag58.xml" ContentType="application/vnd.openxmlformats-officedocument.presentationml.tags+xml"/>
  <Override PartName="/ppt/notesSlides/notesSlide59.xml" ContentType="application/vnd.openxmlformats-officedocument.presentationml.notesSlide+xml"/>
  <Override PartName="/ppt/tags/tag59.xml" ContentType="application/vnd.openxmlformats-officedocument.presentationml.tags+xml"/>
  <Override PartName="/ppt/notesSlides/notesSlide60.xml" ContentType="application/vnd.openxmlformats-officedocument.presentationml.notesSlide+xml"/>
  <Override PartName="/ppt/tags/tag60.xml" ContentType="application/vnd.openxmlformats-officedocument.presentationml.tags+xml"/>
  <Override PartName="/ppt/notesSlides/notesSlide61.xml" ContentType="application/vnd.openxmlformats-officedocument.presentationml.notesSlide+xml"/>
  <Override PartName="/ppt/tags/tag61.xml" ContentType="application/vnd.openxmlformats-officedocument.presentationml.tags+xml"/>
  <Override PartName="/ppt/notesSlides/notesSlide62.xml" ContentType="application/vnd.openxmlformats-officedocument.presentationml.notesSlide+xml"/>
  <Override PartName="/ppt/tags/tag62.xml" ContentType="application/vnd.openxmlformats-officedocument.presentationml.tags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542" r:id="rId3"/>
    <p:sldId id="544" r:id="rId4"/>
    <p:sldId id="692" r:id="rId5"/>
    <p:sldId id="693" r:id="rId6"/>
    <p:sldId id="648" r:id="rId7"/>
    <p:sldId id="637" r:id="rId8"/>
    <p:sldId id="549" r:id="rId9"/>
    <p:sldId id="653" r:id="rId10"/>
    <p:sldId id="710" r:id="rId11"/>
    <p:sldId id="709" r:id="rId12"/>
    <p:sldId id="725" r:id="rId13"/>
    <p:sldId id="577" r:id="rId14"/>
    <p:sldId id="579" r:id="rId15"/>
    <p:sldId id="581" r:id="rId16"/>
    <p:sldId id="578" r:id="rId17"/>
    <p:sldId id="582" r:id="rId18"/>
    <p:sldId id="584" r:id="rId19"/>
    <p:sldId id="585" r:id="rId20"/>
    <p:sldId id="587" r:id="rId21"/>
    <p:sldId id="586" r:id="rId22"/>
    <p:sldId id="589" r:id="rId23"/>
    <p:sldId id="588" r:id="rId24"/>
    <p:sldId id="590" r:id="rId25"/>
    <p:sldId id="592" r:id="rId26"/>
    <p:sldId id="593" r:id="rId27"/>
    <p:sldId id="669" r:id="rId28"/>
    <p:sldId id="604" r:id="rId29"/>
    <p:sldId id="721" r:id="rId30"/>
    <p:sldId id="720" r:id="rId31"/>
    <p:sldId id="722" r:id="rId32"/>
    <p:sldId id="666" r:id="rId33"/>
    <p:sldId id="596" r:id="rId34"/>
    <p:sldId id="705" r:id="rId35"/>
    <p:sldId id="599" r:id="rId36"/>
    <p:sldId id="711" r:id="rId37"/>
    <p:sldId id="706" r:id="rId38"/>
    <p:sldId id="668" r:id="rId39"/>
    <p:sldId id="726" r:id="rId40"/>
    <p:sldId id="717" r:id="rId41"/>
    <p:sldId id="718" r:id="rId42"/>
    <p:sldId id="716" r:id="rId43"/>
    <p:sldId id="641" r:id="rId44"/>
    <p:sldId id="713" r:id="rId45"/>
    <p:sldId id="689" r:id="rId46"/>
    <p:sldId id="690" r:id="rId47"/>
    <p:sldId id="691" r:id="rId48"/>
    <p:sldId id="714" r:id="rId49"/>
    <p:sldId id="638" r:id="rId50"/>
    <p:sldId id="620" r:id="rId51"/>
    <p:sldId id="623" r:id="rId52"/>
    <p:sldId id="670" r:id="rId53"/>
    <p:sldId id="630" r:id="rId54"/>
    <p:sldId id="631" r:id="rId55"/>
    <p:sldId id="634" r:id="rId56"/>
    <p:sldId id="635" r:id="rId57"/>
    <p:sldId id="723" r:id="rId58"/>
    <p:sldId id="643" r:id="rId59"/>
    <p:sldId id="603" r:id="rId60"/>
    <p:sldId id="678" r:id="rId61"/>
    <p:sldId id="704" r:id="rId62"/>
    <p:sldId id="679" r:id="rId63"/>
    <p:sldId id="724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FFFFFF"/>
    <a:srgbClr val="BFBFBF"/>
    <a:srgbClr val="C00000"/>
    <a:srgbClr val="FFAD95"/>
    <a:srgbClr val="DE7878"/>
    <a:srgbClr val="C32026"/>
    <a:srgbClr val="5C6F7E"/>
    <a:srgbClr val="FF7C80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FD704-2A77-4D52-ACB0-6E8C1D052874}" v="13" dt="2018-09-07T13:34:27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8" autoAdjust="0"/>
    <p:restoredTop sz="82759" autoAdjust="0"/>
  </p:normalViewPr>
  <p:slideViewPr>
    <p:cSldViewPr snapToGrid="0">
      <p:cViewPr varScale="1">
        <p:scale>
          <a:sx n="116" d="100"/>
          <a:sy n="116" d="100"/>
        </p:scale>
        <p:origin x="6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87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ni Bhattacharya" userId="S::arani.bhattacharya@stonybrook.edu::a74e9879-d253-4b72-84f8-e495dcb493c0" providerId="AD" clId="Web-{B5FFD704-2A77-4D52-ACB0-6E8C1D052874}"/>
    <pc:docChg chg="modSld">
      <pc:chgData name="Arani Bhattacharya" userId="S::arani.bhattacharya@stonybrook.edu::a74e9879-d253-4b72-84f8-e495dcb493c0" providerId="AD" clId="Web-{B5FFD704-2A77-4D52-ACB0-6E8C1D052874}" dt="2018-09-07T13:34:29.275" v="84"/>
      <pc:docMkLst>
        <pc:docMk/>
      </pc:docMkLst>
      <pc:sldChg chg="modSp">
        <pc:chgData name="Arani Bhattacharya" userId="S::arani.bhattacharya@stonybrook.edu::a74e9879-d253-4b72-84f8-e495dcb493c0" providerId="AD" clId="Web-{B5FFD704-2A77-4D52-ACB0-6E8C1D052874}" dt="2018-09-07T13:27:02.773" v="4" actId="20577"/>
        <pc:sldMkLst>
          <pc:docMk/>
          <pc:sldMk cId="2891814568" sldId="256"/>
        </pc:sldMkLst>
        <pc:spChg chg="mod">
          <ac:chgData name="Arani Bhattacharya" userId="S::arani.bhattacharya@stonybrook.edu::a74e9879-d253-4b72-84f8-e495dcb493c0" providerId="AD" clId="Web-{B5FFD704-2A77-4D52-ACB0-6E8C1D052874}" dt="2018-09-07T13:27:02.773" v="4" actId="20577"/>
          <ac:spMkLst>
            <pc:docMk/>
            <pc:sldMk cId="2891814568" sldId="256"/>
            <ac:spMk id="3" creationId="{00000000-0000-0000-0000-000000000000}"/>
          </ac:spMkLst>
        </pc:spChg>
      </pc:sldChg>
      <pc:sldChg chg="addSp delSp modSp">
        <pc:chgData name="Arani Bhattacharya" userId="S::arani.bhattacharya@stonybrook.edu::a74e9879-d253-4b72-84f8-e495dcb493c0" providerId="AD" clId="Web-{B5FFD704-2A77-4D52-ACB0-6E8C1D052874}" dt="2018-09-07T13:34:29.275" v="84"/>
        <pc:sldMkLst>
          <pc:docMk/>
          <pc:sldMk cId="3226473125" sldId="484"/>
        </pc:sldMkLst>
        <pc:spChg chg="mod">
          <ac:chgData name="Arani Bhattacharya" userId="S::arani.bhattacharya@stonybrook.edu::a74e9879-d253-4b72-84f8-e495dcb493c0" providerId="AD" clId="Web-{B5FFD704-2A77-4D52-ACB0-6E8C1D052874}" dt="2018-09-07T13:34:19.649" v="80" actId="1076"/>
          <ac:spMkLst>
            <pc:docMk/>
            <pc:sldMk cId="3226473125" sldId="484"/>
            <ac:spMk id="111" creationId="{43C446E9-AF0D-4094-8E94-6E54C586C3B9}"/>
          </ac:spMkLst>
        </pc:spChg>
        <pc:spChg chg="mod">
          <ac:chgData name="Arani Bhattacharya" userId="S::arani.bhattacharya@stonybrook.edu::a74e9879-d253-4b72-84f8-e495dcb493c0" providerId="AD" clId="Web-{B5FFD704-2A77-4D52-ACB0-6E8C1D052874}" dt="2018-09-07T13:34:27.587" v="83" actId="1076"/>
          <ac:spMkLst>
            <pc:docMk/>
            <pc:sldMk cId="3226473125" sldId="484"/>
            <ac:spMk id="124" creationId="{DD32FEBF-3299-4146-94C4-70CF6E1CC296}"/>
          </ac:spMkLst>
        </pc:spChg>
        <pc:grpChg chg="mod">
          <ac:chgData name="Arani Bhattacharya" userId="S::arani.bhattacharya@stonybrook.edu::a74e9879-d253-4b72-84f8-e495dcb493c0" providerId="AD" clId="Web-{B5FFD704-2A77-4D52-ACB0-6E8C1D052874}" dt="2018-09-07T13:32:04.707" v="61" actId="1076"/>
          <ac:grpSpMkLst>
            <pc:docMk/>
            <pc:sldMk cId="3226473125" sldId="484"/>
            <ac:grpSpMk id="107" creationId="{E997B54A-3E37-470E-A05E-B81D3C538D39}"/>
          </ac:grpSpMkLst>
        </pc:grpChg>
        <pc:picChg chg="del">
          <ac:chgData name="Arani Bhattacharya" userId="S::arani.bhattacharya@stonybrook.edu::a74e9879-d253-4b72-84f8-e495dcb493c0" providerId="AD" clId="Web-{B5FFD704-2A77-4D52-ACB0-6E8C1D052874}" dt="2018-09-07T13:31:15.627" v="42"/>
          <ac:picMkLst>
            <pc:docMk/>
            <pc:sldMk cId="3226473125" sldId="484"/>
            <ac:picMk id="53" creationId="{BF9B47C9-67ED-4850-A436-CBE4A703100B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11.517" v="40"/>
          <ac:picMkLst>
            <pc:docMk/>
            <pc:sldMk cId="3226473125" sldId="484"/>
            <ac:picMk id="55" creationId="{8D68B556-97FD-41E8-9F81-F0E71F34B115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13.345" v="41"/>
          <ac:picMkLst>
            <pc:docMk/>
            <pc:sldMk cId="3226473125" sldId="484"/>
            <ac:picMk id="57" creationId="{B0B5BBC8-CCF5-41BD-A758-03110AF789D1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18.720" v="43"/>
          <ac:picMkLst>
            <pc:docMk/>
            <pc:sldMk cId="3226473125" sldId="484"/>
            <ac:picMk id="58" creationId="{B97E065C-A980-428C-949A-652069BE7D99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22.049" v="45"/>
          <ac:picMkLst>
            <pc:docMk/>
            <pc:sldMk cId="3226473125" sldId="484"/>
            <ac:picMk id="59" creationId="{DA336FDC-9761-41B4-AA11-4E2AED911BA5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24.799" v="47"/>
          <ac:picMkLst>
            <pc:docMk/>
            <pc:sldMk cId="3226473125" sldId="484"/>
            <ac:picMk id="60" creationId="{AB15A690-9F6B-49EA-A3DB-14B6F4CA57BF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33.283" v="49"/>
          <ac:picMkLst>
            <pc:docMk/>
            <pc:sldMk cId="3226473125" sldId="484"/>
            <ac:picMk id="61" creationId="{4D3365AC-8419-4E2A-91A4-33BB539954A0}"/>
          </ac:picMkLst>
        </pc:picChg>
        <pc:picChg chg="add del">
          <ac:chgData name="Arani Bhattacharya" userId="S::arani.bhattacharya@stonybrook.edu::a74e9879-d253-4b72-84f8-e495dcb493c0" providerId="AD" clId="Web-{B5FFD704-2A77-4D52-ACB0-6E8C1D052874}" dt="2018-09-07T13:34:15.087" v="78"/>
          <ac:picMkLst>
            <pc:docMk/>
            <pc:sldMk cId="3226473125" sldId="484"/>
            <ac:picMk id="62" creationId="{69594FED-1E52-4A6C-84D2-63C65A515904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36.643" v="51"/>
          <ac:picMkLst>
            <pc:docMk/>
            <pc:sldMk cId="3226473125" sldId="484"/>
            <ac:picMk id="63" creationId="{5664CFA4-7013-41F0-9D3D-4F4D8F7A43C0}"/>
          </ac:picMkLst>
        </pc:picChg>
        <pc:picChg chg="add del">
          <ac:chgData name="Arani Bhattacharya" userId="S::arani.bhattacharya@stonybrook.edu::a74e9879-d253-4b72-84f8-e495dcb493c0" providerId="AD" clId="Web-{B5FFD704-2A77-4D52-ACB0-6E8C1D052874}" dt="2018-09-07T13:32:07.566" v="62"/>
          <ac:picMkLst>
            <pc:docMk/>
            <pc:sldMk cId="3226473125" sldId="484"/>
            <ac:picMk id="66" creationId="{487F6B30-16AC-4145-8777-016EA66F7392}"/>
          </ac:picMkLst>
        </pc:picChg>
        <pc:picChg chg="add del">
          <ac:chgData name="Arani Bhattacharya" userId="S::arani.bhattacharya@stonybrook.edu::a74e9879-d253-4b72-84f8-e495dcb493c0" providerId="AD" clId="Web-{B5FFD704-2A77-4D52-ACB0-6E8C1D052874}" dt="2018-09-07T13:34:29.275" v="84"/>
          <ac:picMkLst>
            <pc:docMk/>
            <pc:sldMk cId="3226473125" sldId="484"/>
            <ac:picMk id="67" creationId="{3A8757DE-8BD7-438F-9A76-6C34BC51E82B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39.409" v="53"/>
          <ac:picMkLst>
            <pc:docMk/>
            <pc:sldMk cId="3226473125" sldId="484"/>
            <ac:picMk id="68" creationId="{C3351EEA-D9D2-4484-85E6-49A8D7490E2F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09.923" v="39"/>
          <ac:picMkLst>
            <pc:docMk/>
            <pc:sldMk cId="3226473125" sldId="484"/>
            <ac:picMk id="112" creationId="{18BE7817-8B4E-47A4-B2F5-5721D08FD4B3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20.564" v="44"/>
          <ac:picMkLst>
            <pc:docMk/>
            <pc:sldMk cId="3226473125" sldId="484"/>
            <ac:picMk id="113" creationId="{08D6D846-D214-4B03-B368-8575FED9D188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23.580" v="46"/>
          <ac:picMkLst>
            <pc:docMk/>
            <pc:sldMk cId="3226473125" sldId="484"/>
            <ac:picMk id="114" creationId="{CC703457-B1ED-4FE2-B9FF-6DBD53B81548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32.080" v="48"/>
          <ac:picMkLst>
            <pc:docMk/>
            <pc:sldMk cId="3226473125" sldId="484"/>
            <ac:picMk id="115" creationId="{E9FD2897-8D58-4D0A-89F3-131167506C30}"/>
          </ac:picMkLst>
        </pc:picChg>
        <pc:picChg chg="add del">
          <ac:chgData name="Arani Bhattacharya" userId="S::arani.bhattacharya@stonybrook.edu::a74e9879-d253-4b72-84f8-e495dcb493c0" providerId="AD" clId="Web-{B5FFD704-2A77-4D52-ACB0-6E8C1D052874}" dt="2018-09-07T13:34:16.102" v="79"/>
          <ac:picMkLst>
            <pc:docMk/>
            <pc:sldMk cId="3226473125" sldId="484"/>
            <ac:picMk id="116" creationId="{1BCA18FC-6DE3-4852-87DB-D513492E352B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35.596" v="50"/>
          <ac:picMkLst>
            <pc:docMk/>
            <pc:sldMk cId="3226473125" sldId="484"/>
            <ac:picMk id="117" creationId="{05F5FB03-C5CF-40FE-BE97-F1A3C48BDC87}"/>
          </ac:picMkLst>
        </pc:picChg>
        <pc:picChg chg="add del">
          <ac:chgData name="Arani Bhattacharya" userId="S::arani.bhattacharya@stonybrook.edu::a74e9879-d253-4b72-84f8-e495dcb493c0" providerId="AD" clId="Web-{B5FFD704-2A77-4D52-ACB0-6E8C1D052874}" dt="2018-09-07T13:34:20.852" v="81"/>
          <ac:picMkLst>
            <pc:docMk/>
            <pc:sldMk cId="3226473125" sldId="484"/>
            <ac:picMk id="118" creationId="{A5FC8EEC-12C0-48D5-911C-C352FB4D9719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41.190" v="54"/>
          <ac:picMkLst>
            <pc:docMk/>
            <pc:sldMk cId="3226473125" sldId="484"/>
            <ac:picMk id="119" creationId="{69D3238B-D956-4FED-A8C6-1D8E517B72D1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31:38.237" v="52"/>
          <ac:picMkLst>
            <pc:docMk/>
            <pc:sldMk cId="3226473125" sldId="484"/>
            <ac:picMk id="120" creationId="{B754AF65-FAF8-409E-9930-40CA565640B2}"/>
          </ac:picMkLst>
        </pc:picChg>
      </pc:sldChg>
      <pc:sldChg chg="delSp modSp">
        <pc:chgData name="Arani Bhattacharya" userId="S::arani.bhattacharya@stonybrook.edu::a74e9879-d253-4b72-84f8-e495dcb493c0" providerId="AD" clId="Web-{B5FFD704-2A77-4D52-ACB0-6E8C1D052874}" dt="2018-09-07T13:30:43.641" v="38" actId="1076"/>
        <pc:sldMkLst>
          <pc:docMk/>
          <pc:sldMk cId="2065441333" sldId="488"/>
        </pc:sldMkLst>
        <pc:spChg chg="mod">
          <ac:chgData name="Arani Bhattacharya" userId="S::arani.bhattacharya@stonybrook.edu::a74e9879-d253-4b72-84f8-e495dcb493c0" providerId="AD" clId="Web-{B5FFD704-2A77-4D52-ACB0-6E8C1D052874}" dt="2018-09-07T13:29:42.342" v="26" actId="1076"/>
          <ac:spMkLst>
            <pc:docMk/>
            <pc:sldMk cId="2065441333" sldId="488"/>
            <ac:spMk id="111" creationId="{43C446E9-AF0D-4094-8E94-6E54C586C3B9}"/>
          </ac:spMkLst>
        </pc:spChg>
        <pc:spChg chg="mod">
          <ac:chgData name="Arani Bhattacharya" userId="S::arani.bhattacharya@stonybrook.edu::a74e9879-d253-4b72-84f8-e495dcb493c0" providerId="AD" clId="Web-{B5FFD704-2A77-4D52-ACB0-6E8C1D052874}" dt="2018-09-07T13:30:43.641" v="38" actId="1076"/>
          <ac:spMkLst>
            <pc:docMk/>
            <pc:sldMk cId="2065441333" sldId="488"/>
            <ac:spMk id="124" creationId="{DD32FEBF-3299-4146-94C4-70CF6E1CC296}"/>
          </ac:spMkLst>
        </pc:spChg>
        <pc:picChg chg="del">
          <ac:chgData name="Arani Bhattacharya" userId="S::arani.bhattacharya@stonybrook.edu::a74e9879-d253-4b72-84f8-e495dcb493c0" providerId="AD" clId="Web-{B5FFD704-2A77-4D52-ACB0-6E8C1D052874}" dt="2018-09-07T13:28:38.917" v="7" actId="1076"/>
          <ac:picMkLst>
            <pc:docMk/>
            <pc:sldMk cId="2065441333" sldId="488"/>
            <ac:picMk id="53" creationId="{BF9B47C9-67ED-4850-A436-CBE4A703100B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37.246" v="6" actId="1076"/>
          <ac:picMkLst>
            <pc:docMk/>
            <pc:sldMk cId="2065441333" sldId="488"/>
            <ac:picMk id="55" creationId="{8D68B556-97FD-41E8-9F81-F0E71F34B115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42.589" v="9" actId="1076"/>
          <ac:picMkLst>
            <pc:docMk/>
            <pc:sldMk cId="2065441333" sldId="488"/>
            <ac:picMk id="57" creationId="{B0B5BBC8-CCF5-41BD-A758-03110AF789D1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40.746" v="8" actId="1076"/>
          <ac:picMkLst>
            <pc:docMk/>
            <pc:sldMk cId="2065441333" sldId="488"/>
            <ac:picMk id="58" creationId="{B97E065C-A980-428C-949A-652069BE7D99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45.980" v="11" actId="1076"/>
          <ac:picMkLst>
            <pc:docMk/>
            <pc:sldMk cId="2065441333" sldId="488"/>
            <ac:picMk id="59" creationId="{DA336FDC-9761-41B4-AA11-4E2AED911BA5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56.637" v="15" actId="1076"/>
          <ac:picMkLst>
            <pc:docMk/>
            <pc:sldMk cId="2065441333" sldId="488"/>
            <ac:picMk id="60" creationId="{AB15A690-9F6B-49EA-A3DB-14B6F4CA57BF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49.012" v="13" actId="1076"/>
          <ac:picMkLst>
            <pc:docMk/>
            <pc:sldMk cId="2065441333" sldId="488"/>
            <ac:picMk id="61" creationId="{4D3365AC-8419-4E2A-91A4-33BB539954A0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45.186" v="28" actId="1076"/>
          <ac:picMkLst>
            <pc:docMk/>
            <pc:sldMk cId="2065441333" sldId="488"/>
            <ac:picMk id="62" creationId="{69594FED-1E52-4A6C-84D2-63C65A515904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14.059" v="19" actId="1076"/>
          <ac:picMkLst>
            <pc:docMk/>
            <pc:sldMk cId="2065441333" sldId="488"/>
            <ac:picMk id="63" creationId="{5664CFA4-7013-41F0-9D3D-4F4D8F7A43C0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32.716" v="25" actId="1076"/>
          <ac:picMkLst>
            <pc:docMk/>
            <pc:sldMk cId="2065441333" sldId="488"/>
            <ac:picMk id="66" creationId="{487F6B30-16AC-4145-8777-016EA66F7392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17.169" v="21" actId="1076"/>
          <ac:picMkLst>
            <pc:docMk/>
            <pc:sldMk cId="2065441333" sldId="488"/>
            <ac:picMk id="67" creationId="{3A8757DE-8BD7-438F-9A76-6C34BC51E82B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10.809" v="17" actId="1076"/>
          <ac:picMkLst>
            <pc:docMk/>
            <pc:sldMk cId="2065441333" sldId="488"/>
            <ac:picMk id="68" creationId="{C3351EEA-D9D2-4484-85E6-49A8D7490E2F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35.417" v="5" actId="1076"/>
          <ac:picMkLst>
            <pc:docMk/>
            <pc:sldMk cId="2065441333" sldId="488"/>
            <ac:picMk id="112" creationId="{18BE7817-8B4E-47A4-B2F5-5721D08FD4B3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44.433" v="10" actId="1076"/>
          <ac:picMkLst>
            <pc:docMk/>
            <pc:sldMk cId="2065441333" sldId="488"/>
            <ac:picMk id="113" creationId="{08D6D846-D214-4B03-B368-8575FED9D188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55.324" v="14" actId="1076"/>
          <ac:picMkLst>
            <pc:docMk/>
            <pc:sldMk cId="2065441333" sldId="488"/>
            <ac:picMk id="114" creationId="{CC703457-B1ED-4FE2-B9FF-6DBD53B81548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8:47.668" v="12" actId="1076"/>
          <ac:picMkLst>
            <pc:docMk/>
            <pc:sldMk cId="2065441333" sldId="488"/>
            <ac:picMk id="115" creationId="{E9FD2897-8D58-4D0A-89F3-131167506C30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43.873" v="27" actId="1076"/>
          <ac:picMkLst>
            <pc:docMk/>
            <pc:sldMk cId="2065441333" sldId="488"/>
            <ac:picMk id="116" creationId="{1BCA18FC-6DE3-4852-87DB-D513492E352B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12.669" v="18" actId="1076"/>
          <ac:picMkLst>
            <pc:docMk/>
            <pc:sldMk cId="2065441333" sldId="488"/>
            <ac:picMk id="117" creationId="{05F5FB03-C5CF-40FE-BE97-F1A3C48BDC87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31.529" v="24" actId="1076"/>
          <ac:picMkLst>
            <pc:docMk/>
            <pc:sldMk cId="2065441333" sldId="488"/>
            <ac:picMk id="118" creationId="{A5FC8EEC-12C0-48D5-911C-C352FB4D9719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15.950" v="20" actId="1076"/>
          <ac:picMkLst>
            <pc:docMk/>
            <pc:sldMk cId="2065441333" sldId="488"/>
            <ac:picMk id="119" creationId="{69D3238B-D956-4FED-A8C6-1D8E517B72D1}"/>
          </ac:picMkLst>
        </pc:picChg>
        <pc:picChg chg="del">
          <ac:chgData name="Arani Bhattacharya" userId="S::arani.bhattacharya@stonybrook.edu::a74e9879-d253-4b72-84f8-e495dcb493c0" providerId="AD" clId="Web-{B5FFD704-2A77-4D52-ACB0-6E8C1D052874}" dt="2018-09-07T13:29:09.231" v="16" actId="1076"/>
          <ac:picMkLst>
            <pc:docMk/>
            <pc:sldMk cId="2065441333" sldId="488"/>
            <ac:picMk id="120" creationId="{B754AF65-FAF8-409E-9930-40CA565640B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Median </a:t>
            </a:r>
            <a:r>
              <a:rPr lang="en-US" baseline="0" dirty="0">
                <a:solidFill>
                  <a:schemeClr val="tx1"/>
                </a:solidFill>
              </a:rPr>
              <a:t> cost Across the world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778425825292653"/>
          <c:y val="1.5401869956797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$/MHz/Pop</c:v>
                </c:pt>
              </c:strCache>
            </c:strRef>
          </c:tx>
          <c:spPr>
            <a:pattFill prst="narHorz">
              <a:fgClr>
                <a:schemeClr val="dk1">
                  <a:tint val="88500"/>
                </a:schemeClr>
              </a:fgClr>
              <a:bgClr>
                <a:schemeClr val="dk1">
                  <a:tint val="88500"/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>
              <a:innerShdw blurRad="114300">
                <a:schemeClr val="dk1">
                  <a:tint val="88500"/>
                </a:schemeClr>
              </a:innerShdw>
            </a:effectLst>
          </c:spPr>
          <c:invertIfNegative val="0"/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0.17949999999999999</c:v>
                </c:pt>
                <c:pt idx="1">
                  <c:v>0.22470000000000001</c:v>
                </c:pt>
                <c:pt idx="2">
                  <c:v>0.27460000000000001</c:v>
                </c:pt>
                <c:pt idx="3">
                  <c:v>0.33800000000000002</c:v>
                </c:pt>
                <c:pt idx="4">
                  <c:v>0.39560000000000001</c:v>
                </c:pt>
                <c:pt idx="5">
                  <c:v>0.44109999999999999</c:v>
                </c:pt>
                <c:pt idx="6">
                  <c:v>0.50180000000000002</c:v>
                </c:pt>
                <c:pt idx="7">
                  <c:v>0.54200000000000004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77-4FA0-AEE3-2074564111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30989568"/>
        <c:axId val="-630999904"/>
      </c:barChart>
      <c:catAx>
        <c:axId val="-63098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0999904"/>
        <c:crosses val="autoZero"/>
        <c:auto val="1"/>
        <c:lblAlgn val="ctr"/>
        <c:lblOffset val="100"/>
        <c:noMultiLvlLbl val="0"/>
      </c:catAx>
      <c:valAx>
        <c:axId val="-630999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Median $/MHz/Population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09895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D645-04DF-4AEB-9197-0D2F7A8EA0FF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FE07-7A70-41CF-B64F-0BD4E0C5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8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1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87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6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7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11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4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33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37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17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4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1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53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6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4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7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8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7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74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4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5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7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0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18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18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30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39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43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42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19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27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25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87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33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42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69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T4 ends at 30</a:t>
            </a:r>
          </a:p>
          <a:p>
            <a:r>
              <a:rPr lang="en-US" dirty="0"/>
              <a:t>T3 ends at 58</a:t>
            </a:r>
          </a:p>
          <a:p>
            <a:r>
              <a:rPr lang="en-US" dirty="0"/>
              <a:t>T5 starts at max(30</a:t>
            </a:r>
            <a:r>
              <a:rPr lang="en-US" baseline="0" dirty="0"/>
              <a:t> + 20, 58 + 2) = 60</a:t>
            </a:r>
          </a:p>
          <a:p>
            <a:r>
              <a:rPr lang="en-US" baseline="0" dirty="0"/>
              <a:t>T6 starts at 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30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T4 -&gt; 30</a:t>
            </a:r>
          </a:p>
          <a:p>
            <a:r>
              <a:rPr lang="en-US" dirty="0"/>
              <a:t>T5 starts at max(30</a:t>
            </a:r>
            <a:r>
              <a:rPr lang="en-US" baseline="0" dirty="0"/>
              <a:t> + 20, 42) = 50</a:t>
            </a:r>
          </a:p>
          <a:p>
            <a:r>
              <a:rPr lang="en-US" baseline="0" dirty="0"/>
              <a:t>T5 ends at 52</a:t>
            </a:r>
          </a:p>
          <a:p>
            <a:r>
              <a:rPr lang="en-US" baseline="0" dirty="0"/>
              <a:t>T6 starts at 72</a:t>
            </a:r>
          </a:p>
          <a:p>
            <a:r>
              <a:rPr lang="en-US" baseline="0" dirty="0"/>
              <a:t>T6 ends at 82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04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T4 -&gt; 30</a:t>
            </a:r>
          </a:p>
          <a:p>
            <a:r>
              <a:rPr lang="en-US" dirty="0"/>
              <a:t>T5 starts at max(30</a:t>
            </a:r>
            <a:r>
              <a:rPr lang="en-US" baseline="0" dirty="0"/>
              <a:t> + 20, 42) = 50</a:t>
            </a:r>
          </a:p>
          <a:p>
            <a:r>
              <a:rPr lang="en-US" baseline="0" dirty="0"/>
              <a:t>T5 ends at 52</a:t>
            </a:r>
          </a:p>
          <a:p>
            <a:r>
              <a:rPr lang="en-US" baseline="0" dirty="0"/>
              <a:t>T6 starts at 72</a:t>
            </a:r>
          </a:p>
          <a:p>
            <a:r>
              <a:rPr lang="en-US" baseline="0" dirty="0"/>
              <a:t>T6 ends at 82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63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T4 -&gt; 30</a:t>
            </a:r>
          </a:p>
          <a:p>
            <a:r>
              <a:rPr lang="en-US" dirty="0"/>
              <a:t>T5 starts at max(30</a:t>
            </a:r>
            <a:r>
              <a:rPr lang="en-US" baseline="0" dirty="0"/>
              <a:t> + 20, 42) = 50</a:t>
            </a:r>
          </a:p>
          <a:p>
            <a:r>
              <a:rPr lang="en-US" baseline="0" dirty="0"/>
              <a:t>T5 ends at 52</a:t>
            </a:r>
          </a:p>
          <a:p>
            <a:r>
              <a:rPr lang="en-US" baseline="0" dirty="0"/>
              <a:t>T6 starts at 72</a:t>
            </a:r>
          </a:p>
          <a:p>
            <a:r>
              <a:rPr lang="en-US" baseline="0" dirty="0"/>
              <a:t>T6 ends at 82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75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09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57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Spectrum scarcity. Cost of spectrum increased from 17 cents/MHz from 2009 to 51 MHz to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5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75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79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38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352-B3F8-4B91-B5A5-DE35C2BA3971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FC8-80BE-42EB-AC25-8517DCE5A5B0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C97A-4098-4434-ADAC-BC63CD39FA77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DB37-9965-40D1-974D-F5933ADC7FC2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B96F-2D3C-4EDC-86DA-29AF60649FBD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6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4BD0-4E95-4086-BD6C-4A0ACFC1BF83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2FB4-2DB8-4D00-A467-8CEC4BF0B6F6}" type="datetime1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8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3B6-C70E-48C9-9B22-E4D2DC8D4966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133-49A4-4B23-9FD9-556A18270C7F}" type="datetime1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52F1-7178-4B66-B971-BDB1CC8E8A06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7822-698E-4BD6-BF69-424EE7A303DC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C5FA-B65D-45EF-928E-84359C039070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68330-B2B2-47CF-9FA2-56CE8EC7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1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40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49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42.png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1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40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0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8.wmf"/><Relationship Id="rId10" Type="http://schemas.openxmlformats.org/officeDocument/2006/relationships/image" Target="../media/image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pixabay.com/en/oscilloscope-oscillograph-scope-cro-308868/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pixabay.com/en/oscilloscope-oscillograph-scope-cro-308868/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056" y="650534"/>
            <a:ext cx="8017244" cy="17907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Towards Performance Guarantees in Emerging Wireless Network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8" y="2569399"/>
            <a:ext cx="8257632" cy="124182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Arani Bhattacharya</a:t>
            </a:r>
          </a:p>
          <a:p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Thesis 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Defense</a:t>
            </a:r>
            <a:endParaRPr lang="en-US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42" y="4384359"/>
            <a:ext cx="1092758" cy="1090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1768" y="5474990"/>
            <a:ext cx="3743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Stony Brook University</a:t>
            </a:r>
          </a:p>
        </p:txBody>
      </p:sp>
    </p:spTree>
    <p:extLst>
      <p:ext uri="{BB962C8B-B14F-4D97-AF65-F5344CB8AC3E}">
        <p14:creationId xmlns:p14="http://schemas.microsoft.com/office/powerpoint/2010/main" val="28918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6"/>
    </mc:Choice>
    <mc:Fallback xmlns="">
      <p:transition spd="slow" advTm="83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Running Many Sensors Incurs Recurring Cost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8918" y="5790725"/>
            <a:ext cx="8571053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reduce </a:t>
            </a:r>
            <a:r>
              <a:rPr lang="en-US" sz="26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recurrent cost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while ensuring </a:t>
            </a:r>
            <a:r>
              <a:rPr lang="en-US" sz="26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accurate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spectrum monitoring</a:t>
            </a:r>
            <a:endParaRPr lang="en-US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482" y="1090084"/>
            <a:ext cx="5648568" cy="4655765"/>
            <a:chOff x="1532990" y="1094940"/>
            <a:chExt cx="5648568" cy="4655765"/>
          </a:xfrm>
        </p:grpSpPr>
        <p:sp>
          <p:nvSpPr>
            <p:cNvPr id="29" name="Rectangle 2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5" name="Rectangle 64" descr=" 2"/>
          <p:cNvSpPr/>
          <p:nvPr/>
        </p:nvSpPr>
        <p:spPr>
          <a:xfrm>
            <a:off x="455394" y="1126045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1459712" y="1854335"/>
            <a:ext cx="290027" cy="1054624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29"/>
          <p:cNvSpPr/>
          <p:nvPr/>
        </p:nvSpPr>
        <p:spPr>
          <a:xfrm>
            <a:off x="669078" y="1333251"/>
            <a:ext cx="3192582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78" y="2998042"/>
            <a:ext cx="258336" cy="645840"/>
          </a:xfrm>
          <a:prstGeom prst="rect">
            <a:avLst/>
          </a:prstGeom>
        </p:spPr>
      </p:pic>
      <p:pic>
        <p:nvPicPr>
          <p:cNvPr id="6" name="Picture 5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2" y="3041710"/>
            <a:ext cx="901780" cy="6731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35" idx="3"/>
          </p:cNvCxnSpPr>
          <p:nvPr/>
        </p:nvCxnSpPr>
        <p:spPr>
          <a:xfrm flipH="1" flipV="1">
            <a:off x="2637469" y="4287438"/>
            <a:ext cx="1647808" cy="990838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21C4A795-13F4-46BE-A843-49F68D8A49DD}"/>
              </a:ext>
            </a:extLst>
          </p:cNvPr>
          <p:cNvCxnSpPr>
            <a:cxnSpLocks/>
          </p:cNvCxnSpPr>
          <p:nvPr/>
        </p:nvCxnSpPr>
        <p:spPr>
          <a:xfrm flipV="1">
            <a:off x="5308804" y="4631206"/>
            <a:ext cx="226516" cy="556932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Deployed sensors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78" name="Picture 77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5" y="2916783"/>
            <a:ext cx="409745" cy="299306"/>
          </a:xfrm>
          <a:prstGeom prst="rect">
            <a:avLst/>
          </a:prstGeom>
        </p:spPr>
      </p:pic>
      <p:sp>
        <p:nvSpPr>
          <p:cNvPr id="64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377282" y="1472659"/>
            <a:ext cx="2578580" cy="1783595"/>
          </a:xfrm>
          <a:prstGeom prst="wedgeRoundRectCallout">
            <a:avLst>
              <a:gd name="adj1" fmla="val -49648"/>
              <a:gd name="adj2" fmla="val 1325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Energy consumption and sending data both have monetary cost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369361" y="3631692"/>
            <a:ext cx="2578580" cy="1783595"/>
          </a:xfrm>
          <a:prstGeom prst="wedgeRoundRectCallout">
            <a:avLst>
              <a:gd name="adj1" fmla="val -49648"/>
              <a:gd name="adj2" fmla="val 1325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Individual sensor decisions need to be processed to get a global decision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4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Contributions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ie 4"/>
          <p:cNvSpPr>
            <a:spLocks noChangeAspect="1"/>
          </p:cNvSpPr>
          <p:nvPr/>
        </p:nvSpPr>
        <p:spPr>
          <a:xfrm rot="5400000">
            <a:off x="2137658" y="1536241"/>
            <a:ext cx="4726954" cy="4726954"/>
          </a:xfrm>
          <a:prstGeom prst="pie">
            <a:avLst>
              <a:gd name="adj1" fmla="val 10797748"/>
              <a:gd name="adj2" fmla="val 16186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2133808" y="1522114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e 6"/>
          <p:cNvSpPr>
            <a:spLocks noChangeAspect="1"/>
          </p:cNvSpPr>
          <p:nvPr/>
        </p:nvSpPr>
        <p:spPr>
          <a:xfrm rot="16200000">
            <a:off x="2145953" y="1553506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e 7"/>
          <p:cNvSpPr>
            <a:spLocks noChangeAspect="1"/>
          </p:cNvSpPr>
          <p:nvPr/>
        </p:nvSpPr>
        <p:spPr>
          <a:xfrm rot="10800000">
            <a:off x="2153090" y="1536241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6148" y="3085123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90263" y="2984325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8101" y="2316296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7641" y="2301850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Online Sensor</a:t>
            </a:r>
          </a:p>
          <a:p>
            <a:r>
              <a:rPr lang="en-US" sz="2400" dirty="0" smtClean="0"/>
              <a:t>Selection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411850" y="325015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62764" y="4631600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0283" y="4631600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42437" y="1875375"/>
            <a:ext cx="2147081" cy="1076419"/>
          </a:xfrm>
          <a:prstGeom prst="wedgeRoundRectCallout">
            <a:avLst>
              <a:gd name="adj1" fmla="val 63924"/>
              <a:gd name="adj2" fmla="val 229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INFOCOM’20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(Under Submission)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851830" y="4481738"/>
            <a:ext cx="2181646" cy="1076418"/>
          </a:xfrm>
          <a:prstGeom prst="wedgeRoundRectCallout">
            <a:avLst>
              <a:gd name="adj1" fmla="val -64666"/>
              <a:gd name="adj2" fmla="val 1223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INFOCOM’18,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IEEE Tran. Cog. Comm.’ 19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42437" y="4495566"/>
            <a:ext cx="2147081" cy="1076418"/>
          </a:xfrm>
          <a:prstGeom prst="wedgeRoundRectCallout">
            <a:avLst>
              <a:gd name="adj1" fmla="val 65986"/>
              <a:gd name="adj2" fmla="val 1146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DySPAN’18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47426" y="6356351"/>
            <a:ext cx="2057400" cy="365125"/>
          </a:xfrm>
        </p:spPr>
        <p:txBody>
          <a:bodyPr/>
          <a:lstStyle/>
          <a:p>
            <a:fld id="{59968330-B2B2-47CF-9FA2-56CE8EC705C3}" type="slidenum">
              <a:rPr lang="en-US" smtClean="0"/>
              <a:t>11</a:t>
            </a:fld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6810628" y="1875375"/>
            <a:ext cx="2222848" cy="1076418"/>
          </a:xfrm>
          <a:prstGeom prst="wedgeRoundRectCallout">
            <a:avLst>
              <a:gd name="adj1" fmla="val -62353"/>
              <a:gd name="adj2" fmla="val 252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be submitted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45650" y="2927759"/>
            <a:ext cx="1983341" cy="1908930"/>
            <a:chOff x="1565440" y="1094940"/>
            <a:chExt cx="5616118" cy="4655765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27" name="Rectangle 96"/>
            <p:cNvSpPr/>
            <p:nvPr/>
          </p:nvSpPr>
          <p:spPr>
            <a:xfrm>
              <a:off x="1565440" y="1094940"/>
              <a:ext cx="5605922" cy="4655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3440866" y="3198183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1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“Selection of Sensors for Efficient</a:t>
            </a:r>
            <a:b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Transmitter Localization”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ie 4"/>
          <p:cNvSpPr>
            <a:spLocks noChangeAspect="1"/>
          </p:cNvSpPr>
          <p:nvPr/>
        </p:nvSpPr>
        <p:spPr>
          <a:xfrm rot="5400000">
            <a:off x="2137658" y="1536241"/>
            <a:ext cx="4726954" cy="4726954"/>
          </a:xfrm>
          <a:prstGeom prst="pie">
            <a:avLst>
              <a:gd name="adj1" fmla="val 10797748"/>
              <a:gd name="adj2" fmla="val 16186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2133808" y="1522114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e 6"/>
          <p:cNvSpPr>
            <a:spLocks noChangeAspect="1"/>
          </p:cNvSpPr>
          <p:nvPr/>
        </p:nvSpPr>
        <p:spPr>
          <a:xfrm rot="16200000">
            <a:off x="2145953" y="1553506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e 7"/>
          <p:cNvSpPr>
            <a:spLocks noChangeAspect="1"/>
          </p:cNvSpPr>
          <p:nvPr/>
        </p:nvSpPr>
        <p:spPr>
          <a:xfrm rot="10800000">
            <a:off x="2153090" y="1536241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6148" y="3085123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90263" y="2984325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8101" y="2316296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7641" y="2301850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Online Sensor</a:t>
            </a:r>
          </a:p>
          <a:p>
            <a:r>
              <a:rPr lang="en-US" sz="2400" dirty="0" smtClean="0"/>
              <a:t>Selection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411850" y="325015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62764" y="4631600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0283" y="4631600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42437" y="1875375"/>
            <a:ext cx="2147081" cy="1076419"/>
          </a:xfrm>
          <a:prstGeom prst="wedgeRoundRectCallout">
            <a:avLst>
              <a:gd name="adj1" fmla="val 63924"/>
              <a:gd name="adj2" fmla="val 229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INFOCOM’20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(Under Submission)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47426" y="6356351"/>
            <a:ext cx="2057400" cy="365125"/>
          </a:xfrm>
        </p:spPr>
        <p:txBody>
          <a:bodyPr/>
          <a:lstStyle/>
          <a:p>
            <a:fld id="{59968330-B2B2-47CF-9FA2-56CE8EC705C3}" type="slidenum">
              <a:rPr lang="en-US" smtClean="0"/>
              <a:t>12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445650" y="2927759"/>
            <a:ext cx="1983341" cy="1908930"/>
            <a:chOff x="1565440" y="1094940"/>
            <a:chExt cx="5616118" cy="4655765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27" name="Rectangle 96"/>
            <p:cNvSpPr/>
            <p:nvPr/>
          </p:nvSpPr>
          <p:spPr>
            <a:xfrm>
              <a:off x="1565440" y="1094940"/>
              <a:ext cx="5605922" cy="4655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3440866" y="3198183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9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can we Reduce Cost?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29" name="Rectangle 2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5" name="Rectangle 64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Cost reduction possible by selecting the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 relevant sensors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78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79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sp>
        <p:nvSpPr>
          <p:cNvPr id="84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403355" y="1654071"/>
            <a:ext cx="2647668" cy="1483357"/>
          </a:xfrm>
          <a:prstGeom prst="wedgeRoundRectCallout">
            <a:avLst>
              <a:gd name="adj1" fmla="val -61060"/>
              <a:gd name="adj2" fmla="val -1618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Multiple sensors close to each other may send redundant data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403355" y="3793998"/>
            <a:ext cx="2647667" cy="1448990"/>
          </a:xfrm>
          <a:prstGeom prst="wedgeRoundRectCallout">
            <a:avLst>
              <a:gd name="adj1" fmla="val -23070"/>
              <a:gd name="adj2" fmla="val -9535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Can we reduce cost without hurting accuracy?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" grpId="0" animBg="1"/>
      <p:bldP spid="78" grpId="0" animBg="1"/>
      <p:bldP spid="79" grpId="0" animBg="1"/>
      <p:bldP spid="80" grpId="0" animBg="1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 Setting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29" name="Rectangle 2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6" name="Rectangle 85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78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79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sp>
        <p:nvSpPr>
          <p:cNvPr id="84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418935" y="1248407"/>
            <a:ext cx="2678394" cy="1849504"/>
          </a:xfrm>
          <a:prstGeom prst="wedgeRoundRectCallout">
            <a:avLst>
              <a:gd name="adj1" fmla="val -71729"/>
              <a:gd name="adj2" fmla="val -2916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Each sensor reports how much power it senses in a particular band</a:t>
            </a:r>
          </a:p>
        </p:txBody>
      </p:sp>
      <p:sp>
        <p:nvSpPr>
          <p:cNvPr id="64" name="Cylinder 106">
            <a:extLst>
              <a:ext uri="{FF2B5EF4-FFF2-40B4-BE49-F238E27FC236}">
                <a16:creationId xmlns="" xmlns:a16="http://schemas.microsoft.com/office/drawing/2014/main" id="{3C8DCE5F-3D71-4852-A55A-C3D1CC32E284}"/>
              </a:ext>
            </a:extLst>
          </p:cNvPr>
          <p:cNvSpPr/>
          <p:nvPr/>
        </p:nvSpPr>
        <p:spPr>
          <a:xfrm>
            <a:off x="6176330" y="3649850"/>
            <a:ext cx="976927" cy="1574639"/>
          </a:xfrm>
          <a:prstGeom prst="can">
            <a:avLst>
              <a:gd name="adj" fmla="val 22045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B1DF2EF-620E-406D-94D8-114B2D41FEF4}"/>
              </a:ext>
            </a:extLst>
          </p:cNvPr>
          <p:cNvSpPr txBox="1"/>
          <p:nvPr/>
        </p:nvSpPr>
        <p:spPr>
          <a:xfrm>
            <a:off x="6076212" y="4118947"/>
            <a:ext cx="120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Fusion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Algorithm</a:t>
            </a:r>
          </a:p>
        </p:txBody>
      </p:sp>
      <p:sp>
        <p:nvSpPr>
          <p:cNvPr id="70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7410526" y="3512417"/>
            <a:ext cx="1685937" cy="1849504"/>
          </a:xfrm>
          <a:prstGeom prst="wedgeRoundRectCallout">
            <a:avLst>
              <a:gd name="adj1" fmla="val -64022"/>
              <a:gd name="adj2" fmla="val -2051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Identifies location or presence of intruder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72" name="Picture 71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73" name="Picture 72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4" name="Straight Arrow Connector 73"/>
          <p:cNvCxnSpPr>
            <a:cxnSpLocks/>
            <a:endCxn id="72" idx="0"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1583" y="3887700"/>
            <a:ext cx="3523678" cy="7035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19536" y="3749499"/>
            <a:ext cx="1309187" cy="42884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43719" y="2326579"/>
            <a:ext cx="1598535" cy="1543706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14</a:t>
            </a:fld>
            <a:endParaRPr lang="en-US"/>
          </a:p>
        </p:txBody>
      </p:sp>
      <p:sp>
        <p:nvSpPr>
          <p:cNvPr id="76" name="Rectangle: Rounded Corners 29"/>
          <p:cNvSpPr/>
          <p:nvPr/>
        </p:nvSpPr>
        <p:spPr>
          <a:xfrm>
            <a:off x="982124" y="1202799"/>
            <a:ext cx="2977780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Signals are Corrupted by Noise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Stochastic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decision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problem; multiple sensors can be used to improve the decision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78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79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1957912"/>
            <a:ext cx="258336" cy="645840"/>
          </a:xfrm>
          <a:prstGeom prst="rect">
            <a:avLst/>
          </a:prstGeom>
        </p:spPr>
      </p:pic>
      <p:pic>
        <p:nvPicPr>
          <p:cNvPr id="72" name="Picture 71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001580"/>
            <a:ext cx="901780" cy="673159"/>
          </a:xfrm>
          <a:prstGeom prst="rect">
            <a:avLst/>
          </a:prstGeom>
        </p:spPr>
      </p:pic>
      <p:pic>
        <p:nvPicPr>
          <p:cNvPr id="73" name="Picture 72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1876653"/>
            <a:ext cx="409745" cy="29930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16571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28081" y="1054587"/>
            <a:ext cx="5615111" cy="463939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4698"/>
          <a:stretch/>
        </p:blipFill>
        <p:spPr>
          <a:xfrm>
            <a:off x="881369" y="2296148"/>
            <a:ext cx="4661951" cy="1551398"/>
          </a:xfrm>
          <a:prstGeom prst="rect">
            <a:avLst/>
          </a:prstGeom>
        </p:spPr>
      </p:pic>
      <p:cxnSp>
        <p:nvCxnSpPr>
          <p:cNvPr id="89" name="Straight Arrow Connector 88">
            <a:extLst>
              <a:ext uri="{FF2B5EF4-FFF2-40B4-BE49-F238E27FC236}">
                <a16:creationId xmlns="" xmlns:a16="http://schemas.microsoft.com/office/drawing/2014/main" id="{666FA1F8-C17C-47E8-9666-9204C042079D}"/>
              </a:ext>
            </a:extLst>
          </p:cNvPr>
          <p:cNvCxnSpPr>
            <a:cxnSpLocks/>
          </p:cNvCxnSpPr>
          <p:nvPr/>
        </p:nvCxnSpPr>
        <p:spPr>
          <a:xfrm flipV="1">
            <a:off x="3006637" y="1951405"/>
            <a:ext cx="24650" cy="974751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6E1A31AF-8007-41B0-A4CC-53D2A88508D3}"/>
              </a:ext>
            </a:extLst>
          </p:cNvPr>
          <p:cNvCxnSpPr>
            <a:cxnSpLocks/>
          </p:cNvCxnSpPr>
          <p:nvPr/>
        </p:nvCxnSpPr>
        <p:spPr>
          <a:xfrm flipV="1">
            <a:off x="4296702" y="1951405"/>
            <a:ext cx="0" cy="61875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3E89096-390A-480F-BB5A-1B1125958FC4}"/>
              </a:ext>
            </a:extLst>
          </p:cNvPr>
          <p:cNvSpPr txBox="1"/>
          <p:nvPr/>
        </p:nvSpPr>
        <p:spPr>
          <a:xfrm>
            <a:off x="1869651" y="1292418"/>
            <a:ext cx="229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Noise</a:t>
            </a:r>
            <a:br>
              <a:rPr lang="en-US" sz="2400" dirty="0"/>
            </a:br>
            <a:r>
              <a:rPr lang="en-US" sz="2400" dirty="0"/>
              <a:t>Distribution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7406CD50-1C96-45B4-94F6-D59F4DA35B3F}"/>
              </a:ext>
            </a:extLst>
          </p:cNvPr>
          <p:cNvSpPr txBox="1"/>
          <p:nvPr/>
        </p:nvSpPr>
        <p:spPr>
          <a:xfrm>
            <a:off x="3382498" y="1277551"/>
            <a:ext cx="229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Signal</a:t>
            </a:r>
            <a:br>
              <a:rPr lang="en-US" sz="2400" dirty="0"/>
            </a:br>
            <a:r>
              <a:rPr lang="en-US" sz="2400" dirty="0"/>
              <a:t>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5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Maximum a Posteriori Estimate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Provides the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optimal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accuracy;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80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shown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 R. A. Fisher in 1921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52260" y="1068772"/>
            <a:ext cx="2240280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Divide entire area into grid cells</a:t>
            </a:r>
          </a:p>
        </p:txBody>
      </p:sp>
      <p:cxnSp>
        <p:nvCxnSpPr>
          <p:cNvPr id="15" name="Straight Arrow Connector 14"/>
          <p:cNvCxnSpPr>
            <a:stCxn id="13" idx="2"/>
            <a:endCxn id="87" idx="0"/>
          </p:cNvCxnSpPr>
          <p:nvPr/>
        </p:nvCxnSpPr>
        <p:spPr>
          <a:xfrm>
            <a:off x="7772400" y="1933365"/>
            <a:ext cx="3201" cy="35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655461" y="2284735"/>
            <a:ext cx="2240280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Label each cell as a hypothesis</a:t>
            </a:r>
          </a:p>
        </p:txBody>
      </p:sp>
      <p:cxnSp>
        <p:nvCxnSpPr>
          <p:cNvPr id="89" name="Straight Arrow Connector 88"/>
          <p:cNvCxnSpPr>
            <a:stCxn id="87" idx="2"/>
            <a:endCxn id="90" idx="0"/>
          </p:cNvCxnSpPr>
          <p:nvPr/>
        </p:nvCxnSpPr>
        <p:spPr>
          <a:xfrm>
            <a:off x="7775601" y="3149328"/>
            <a:ext cx="3660" cy="45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659121" y="3603568"/>
            <a:ext cx="2240280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probability of each </a:t>
            </a:r>
            <a:r>
              <a:rPr lang="en-US" dirty="0" smtClean="0">
                <a:solidFill>
                  <a:schemeClr val="tx1"/>
                </a:solidFill>
              </a:rPr>
              <a:t>hypothesis using Bayes rule</a:t>
            </a:r>
          </a:p>
        </p:txBody>
      </p:sp>
      <p:cxnSp>
        <p:nvCxnSpPr>
          <p:cNvPr id="91" name="Straight Arrow Connector 90"/>
          <p:cNvCxnSpPr>
            <a:stCxn id="90" idx="2"/>
          </p:cNvCxnSpPr>
          <p:nvPr/>
        </p:nvCxnSpPr>
        <p:spPr>
          <a:xfrm flipH="1">
            <a:off x="7771641" y="4468161"/>
            <a:ext cx="7620" cy="36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651501" y="4841818"/>
            <a:ext cx="2240280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maximum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78" name="Rectangle 77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0" name="Rectangle 79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116" name="Picture 115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24" name="Oval 123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5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6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5" y="1751528"/>
            <a:ext cx="258336" cy="645840"/>
          </a:xfrm>
          <a:prstGeom prst="rect">
            <a:avLst/>
          </a:prstGeom>
        </p:spPr>
      </p:pic>
      <p:pic>
        <p:nvPicPr>
          <p:cNvPr id="131" name="Picture 130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2" y="1790760"/>
            <a:ext cx="901780" cy="673159"/>
          </a:xfrm>
          <a:prstGeom prst="rect">
            <a:avLst/>
          </a:prstGeom>
        </p:spPr>
      </p:pic>
      <p:pic>
        <p:nvPicPr>
          <p:cNvPr id="132" name="Picture 131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85" y="1665833"/>
            <a:ext cx="409745" cy="299306"/>
          </a:xfrm>
          <a:prstGeom prst="rect">
            <a:avLst/>
          </a:prstGeom>
        </p:spPr>
      </p:pic>
      <p:sp>
        <p:nvSpPr>
          <p:cNvPr id="136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1583" y="3887700"/>
            <a:ext cx="3523678" cy="7035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19536" y="3749499"/>
            <a:ext cx="1309187" cy="42884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16</a:t>
            </a:fld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614674" y="1160669"/>
            <a:ext cx="23334" cy="2435355"/>
          </a:xfrm>
          <a:prstGeom prst="line">
            <a:avLst/>
          </a:prstGeom>
          <a:ln w="50800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86213" y="1150199"/>
            <a:ext cx="27967" cy="2405499"/>
          </a:xfrm>
          <a:prstGeom prst="line">
            <a:avLst/>
          </a:prstGeom>
          <a:ln w="50800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647287" y="1141173"/>
            <a:ext cx="0" cy="2454851"/>
          </a:xfrm>
          <a:prstGeom prst="line">
            <a:avLst/>
          </a:prstGeom>
          <a:ln w="50800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922987" y="1677332"/>
            <a:ext cx="2724300" cy="1060"/>
          </a:xfrm>
          <a:prstGeom prst="line">
            <a:avLst/>
          </a:prstGeom>
          <a:ln w="50800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3545" y="2463919"/>
            <a:ext cx="2733742" cy="7414"/>
          </a:xfrm>
          <a:prstGeom prst="line">
            <a:avLst/>
          </a:prstGeom>
          <a:ln w="50800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20235" y="1212304"/>
            <a:ext cx="53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dirty="0"/>
              <a:t>1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1795837" y="1206675"/>
            <a:ext cx="53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dirty="0"/>
              <a:t>2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2947777" y="1206675"/>
            <a:ext cx="53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000" dirty="0"/>
              <a:t>3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7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3" grpId="0" animBg="1"/>
      <p:bldP spid="87" grpId="0" animBg="1"/>
      <p:bldP spid="90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Which Subset of Sensors Provide Best Accuracy?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Need to solve this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optimization problem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109721" y="1202799"/>
            <a:ext cx="2988559" cy="437504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Max </a:t>
            </a:r>
            <a:r>
              <a:rPr lang="en-US" sz="3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Accuracy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subject to: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Sensors</a:t>
            </a: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≤ 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Budget</a:t>
            </a:r>
            <a:r>
              <a:rPr lang="en-US" sz="27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78" name="Rectangle 77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0" name="Rectangle 79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19" name="Oval 118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0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1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126" name="Picture 125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127" name="Picture 126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29" name="Straight Arrow Connector 128"/>
          <p:cNvCxnSpPr>
            <a:cxnSpLocks/>
            <a:endCxn id="126" idx="0"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1583" y="3887700"/>
            <a:ext cx="3523678" cy="7035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2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19536" y="3749499"/>
            <a:ext cx="1309187" cy="42884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17</a:t>
            </a:fld>
            <a:endParaRPr lang="en-US"/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29"/>
          <p:cNvSpPr/>
          <p:nvPr/>
        </p:nvSpPr>
        <p:spPr>
          <a:xfrm>
            <a:off x="982124" y="1202799"/>
            <a:ext cx="2977780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7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Solving this optimization is NP-Hard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Need to select a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good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subset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fast</a:t>
            </a:r>
          </a:p>
        </p:txBody>
      </p:sp>
      <p:sp>
        <p:nvSpPr>
          <p:cNvPr id="78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144880" y="4085282"/>
            <a:ext cx="2953399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>
                <a:solidFill>
                  <a:schemeClr val="tx1"/>
                </a:solidFill>
              </a:rPr>
              <a:t>        </a:t>
            </a:r>
            <a:r>
              <a:rPr lang="en-US" sz="2200" dirty="0" smtClean="0">
                <a:solidFill>
                  <a:schemeClr val="tx1"/>
                </a:solidFill>
              </a:rPr>
              <a:t>   Slow </a:t>
            </a:r>
            <a:r>
              <a:rPr lang="en-US" sz="2200" dirty="0">
                <a:solidFill>
                  <a:schemeClr val="tx1"/>
                </a:solidFill>
              </a:rPr>
              <a:t>execution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26" y="4361491"/>
            <a:ext cx="974705" cy="971456"/>
          </a:xfrm>
          <a:prstGeom prst="rect">
            <a:avLst/>
          </a:prstGeom>
        </p:spPr>
      </p:pic>
      <p:sp>
        <p:nvSpPr>
          <p:cNvPr id="80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157807" y="1325721"/>
            <a:ext cx="2939002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200" dirty="0">
                <a:solidFill>
                  <a:schemeClr val="tx1"/>
                </a:solidFill>
              </a:rPr>
              <a:t>No guarantee of accuracy</a:t>
            </a:r>
          </a:p>
        </p:txBody>
      </p:sp>
      <p:pic>
        <p:nvPicPr>
          <p:cNvPr id="2" name="Picture 1" descr="Right or wrong 5 by Arnoud999 - red X mark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82" y="1527779"/>
            <a:ext cx="927336" cy="9273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31851" y="3017266"/>
            <a:ext cx="779456" cy="7767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</a:t>
            </a:r>
          </a:p>
        </p:txBody>
      </p:sp>
      <p:cxnSp>
        <p:nvCxnSpPr>
          <p:cNvPr id="7" name="Straight Connector 6"/>
          <p:cNvCxnSpPr>
            <a:stCxn id="4" idx="4"/>
            <a:endCxn id="78" idx="0"/>
          </p:cNvCxnSpPr>
          <p:nvPr/>
        </p:nvCxnSpPr>
        <p:spPr>
          <a:xfrm>
            <a:off x="7621579" y="3793998"/>
            <a:ext cx="1" cy="291284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" idx="0"/>
            <a:endCxn id="80" idx="2"/>
          </p:cNvCxnSpPr>
          <p:nvPr/>
        </p:nvCxnSpPr>
        <p:spPr>
          <a:xfrm flipV="1">
            <a:off x="7621579" y="2797572"/>
            <a:ext cx="5729" cy="219694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65" name="Rectangle 64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4" name="Rectangle 83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22" name="Oval 121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3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4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129" name="Picture 128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130" name="Picture 129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32" name="Straight Arrow Connector 131"/>
          <p:cNvCxnSpPr>
            <a:cxnSpLocks/>
            <a:endCxn id="129" idx="0"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1583" y="3887700"/>
            <a:ext cx="3523678" cy="7035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5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19536" y="3749499"/>
            <a:ext cx="1309187" cy="42884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18</a:t>
            </a:fld>
            <a:endParaRPr lang="en-US"/>
          </a:p>
        </p:txBody>
      </p: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29"/>
          <p:cNvSpPr/>
          <p:nvPr/>
        </p:nvSpPr>
        <p:spPr>
          <a:xfrm>
            <a:off x="982124" y="1202799"/>
            <a:ext cx="2977780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5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0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the Best or “Optimal” Subset?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 possible to get quickly because of NP-Hardness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086"/>
            <a:ext cx="9144000" cy="44678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4450" y="2160270"/>
            <a:ext cx="197739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87630" y="2206870"/>
            <a:ext cx="1230630" cy="20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38532" y="1007740"/>
            <a:ext cx="443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Total Number of Available Sensors</a:t>
            </a:r>
          </a:p>
          <a:p>
            <a:r>
              <a:rPr lang="en-US" dirty="0" smtClean="0"/>
              <a:t>B = Number of budgeted sensors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23339" y="2954172"/>
            <a:ext cx="20186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3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roducing the iWatch - YouTube (hilarious video o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70" y="4632356"/>
            <a:ext cx="1543237" cy="1068251"/>
          </a:xfrm>
          <a:prstGeom prst="rect">
            <a:avLst/>
          </a:prstGeom>
        </p:spPr>
      </p:pic>
      <p:pic>
        <p:nvPicPr>
          <p:cNvPr id="11" name="Picture 10" descr="Amazon Echo Voice Controlled Home Assistant and Wireles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8" y="4594369"/>
            <a:ext cx="1111689" cy="111168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Number of wireless devices is increasing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079" y="1458930"/>
            <a:ext cx="4756934" cy="33801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41093" y="5960516"/>
            <a:ext cx="8292447" cy="80965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 wireless devices </a:t>
            </a:r>
            <a:r>
              <a:rPr lang="en-US" sz="26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utilize spectrum</a:t>
            </a:r>
          </a:p>
        </p:txBody>
      </p:sp>
      <p:pic>
        <p:nvPicPr>
          <p:cNvPr id="7" name="Picture 6" descr="Laptop transparent PNG 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" y="1457763"/>
            <a:ext cx="1912696" cy="1177570"/>
          </a:xfrm>
          <a:prstGeom prst="rect">
            <a:avLst/>
          </a:prstGeom>
        </p:spPr>
      </p:pic>
      <p:pic>
        <p:nvPicPr>
          <p:cNvPr id="9" name="Picture 8" descr="Radio E.B.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8" y="2697969"/>
            <a:ext cx="1533899" cy="1533899"/>
          </a:xfrm>
          <a:prstGeom prst="rect">
            <a:avLst/>
          </a:prstGeom>
        </p:spPr>
      </p:pic>
      <p:pic>
        <p:nvPicPr>
          <p:cNvPr id="10" name="Picture 9" descr="Incandescent light bulb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2" y="4599098"/>
            <a:ext cx="597278" cy="992352"/>
          </a:xfrm>
          <a:prstGeom prst="rect">
            <a:avLst/>
          </a:prstGeom>
        </p:spPr>
      </p:pic>
      <p:pic>
        <p:nvPicPr>
          <p:cNvPr id="13" name="Picture 12" descr="icon system for network connectivity? - User Experienc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409" y="3021396"/>
            <a:ext cx="1015992" cy="80094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7160" y="1268730"/>
            <a:ext cx="2720340" cy="462915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68886" y="1474689"/>
            <a:ext cx="2720340" cy="4150576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25586" y="1253905"/>
            <a:ext cx="1406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Access Point</a:t>
            </a:r>
          </a:p>
        </p:txBody>
      </p:sp>
      <p:pic>
        <p:nvPicPr>
          <p:cNvPr id="20" name="Picture 19" descr="Wireless network - Wikipe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59" y="4054888"/>
            <a:ext cx="1225838" cy="1327991"/>
          </a:xfrm>
          <a:prstGeom prst="rect">
            <a:avLst/>
          </a:prstGeom>
        </p:spPr>
      </p:pic>
      <p:pic>
        <p:nvPicPr>
          <p:cNvPr id="21" name="Picture 20" descr="VirtualAP - Utilidad en C# y scripting para crear un ..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98" y="1877734"/>
            <a:ext cx="1584960" cy="1584960"/>
          </a:xfrm>
          <a:prstGeom prst="rect">
            <a:avLst/>
          </a:prstGeom>
        </p:spPr>
      </p:pic>
      <p:pic>
        <p:nvPicPr>
          <p:cNvPr id="25" name="Picture 24" descr="File:Internet-web-browser.svg - Wikimedia Common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32" y="2731769"/>
            <a:ext cx="1458287" cy="145828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6918486" y="3460912"/>
            <a:ext cx="95998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86245" y="2439577"/>
            <a:ext cx="948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2376750" y="4212186"/>
            <a:ext cx="2829564" cy="1215314"/>
          </a:xfrm>
          <a:prstGeom prst="wedgeRoundRectCallout">
            <a:avLst>
              <a:gd name="adj1" fmla="val -3005"/>
              <a:gd name="adj2" fmla="val -8298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Wireless channel or spectrum getting more busy!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8037" y="2516717"/>
            <a:ext cx="140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Backhaul</a:t>
            </a:r>
          </a:p>
          <a:p>
            <a:r>
              <a:rPr lang="en-US" dirty="0"/>
              <a:t>Wired Network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491" y="1094360"/>
            <a:ext cx="1750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Wireless Devices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"Near-Optimal" Subset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near-optimal subset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quickly is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possible under "certain"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conditions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922"/>
            <a:ext cx="9144000" cy="4467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5160" y="1544272"/>
            <a:ext cx="1897380" cy="15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5160" y="1578562"/>
                <a:ext cx="20231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cs typeface="GreekS" panose="00000400000000000000" pitchFamily="2" charset="0"/>
                  </a:rPr>
                  <a:t>Smaller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  <a:cs typeface="GreekS" panose="00000400000000000000" pitchFamily="2" charset="0"/>
                      </a:rPr>
                      <m:t>δ</m:t>
                    </m:r>
                  </m:oMath>
                </a14:m>
                <a:r>
                  <a:rPr lang="en-US" b="1" dirty="0">
                    <a:cs typeface="GreekS" panose="00000400000000000000" pitchFamily="2" charset="0"/>
                  </a:rPr>
                  <a:t>, better is the approximation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60" y="1578562"/>
                <a:ext cx="2023110" cy="923330"/>
              </a:xfrm>
              <a:prstGeom prst="rect">
                <a:avLst/>
              </a:prstGeom>
              <a:blipFill>
                <a:blip r:embed="rId5"/>
                <a:stretch>
                  <a:fillRect l="-2719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526030" y="1704292"/>
            <a:ext cx="11430" cy="6172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5099" y="1791254"/>
                <a:ext cx="2023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1" i="1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99" y="1791254"/>
                <a:ext cx="20231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38532" y="1007740"/>
            <a:ext cx="443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Total Number of Available Sensors</a:t>
            </a:r>
          </a:p>
          <a:p>
            <a:r>
              <a:rPr lang="en-US" dirty="0" smtClean="0"/>
              <a:t>B = Number of budgeted sensors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23339" y="2954172"/>
            <a:ext cx="20186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Two Key Conditions on Objective Function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 submodular objectives have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approximation results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45870" y="5270303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64171" y="329785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832" y="29089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43122" y="511302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83580" y="5272539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5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sp>
        <p:nvSpPr>
          <p:cNvPr id="8" name="Freeform 7"/>
          <p:cNvSpPr/>
          <p:nvPr/>
        </p:nvSpPr>
        <p:spPr>
          <a:xfrm>
            <a:off x="5830645" y="3538214"/>
            <a:ext cx="2334409" cy="1195152"/>
          </a:xfrm>
          <a:custGeom>
            <a:avLst/>
            <a:gdLst>
              <a:gd name="connsiteX0" fmla="*/ 0 w 2334409"/>
              <a:gd name="connsiteY0" fmla="*/ 1185731 h 1185731"/>
              <a:gd name="connsiteX1" fmla="*/ 1032734 w 2334409"/>
              <a:gd name="connsiteY1" fmla="*/ 228300 h 1185731"/>
              <a:gd name="connsiteX2" fmla="*/ 1624404 w 2334409"/>
              <a:gd name="connsiteY2" fmla="*/ 56178 h 1185731"/>
              <a:gd name="connsiteX3" fmla="*/ 2334409 w 2334409"/>
              <a:gd name="connsiteY3" fmla="*/ 2390 h 118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09" h="1185731">
                <a:moveTo>
                  <a:pt x="0" y="1185731"/>
                </a:moveTo>
                <a:cubicBezTo>
                  <a:pt x="381000" y="801145"/>
                  <a:pt x="762000" y="416559"/>
                  <a:pt x="1032734" y="228300"/>
                </a:cubicBezTo>
                <a:cubicBezTo>
                  <a:pt x="1303468" y="40041"/>
                  <a:pt x="1407458" y="93830"/>
                  <a:pt x="1624404" y="56178"/>
                </a:cubicBezTo>
                <a:cubicBezTo>
                  <a:pt x="1841350" y="18526"/>
                  <a:pt x="2207110" y="-8368"/>
                  <a:pt x="2334409" y="2390"/>
                </a:cubicBezTo>
              </a:path>
            </a:pathLst>
          </a:cu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21</a:t>
            </a:fld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58925" y="1114069"/>
            <a:ext cx="401015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5108391" y="1114069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0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7" grpId="0"/>
      <p:bldP spid="20" grpId="0"/>
      <p:bldP spid="18" grpId="0" animBg="1"/>
      <p:bldP spid="24" grpId="0"/>
      <p:bldP spid="25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Approximate Result Using “Greedy” Algorithm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27050" y="1341783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80532" y="3295234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Accuracy of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Localization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832" y="29089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43122" y="511302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4530" y="511302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5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Detection</a:t>
            </a:r>
          </a:p>
        </p:txBody>
      </p:sp>
      <p:sp>
        <p:nvSpPr>
          <p:cNvPr id="29" name="Freeform 28"/>
          <p:cNvSpPr/>
          <p:nvPr/>
        </p:nvSpPr>
        <p:spPr>
          <a:xfrm>
            <a:off x="5783580" y="3393543"/>
            <a:ext cx="2434590" cy="1372767"/>
          </a:xfrm>
          <a:custGeom>
            <a:avLst/>
            <a:gdLst>
              <a:gd name="connsiteX0" fmla="*/ 0 w 2434590"/>
              <a:gd name="connsiteY0" fmla="*/ 1372767 h 1372767"/>
              <a:gd name="connsiteX1" fmla="*/ 228600 w 2434590"/>
              <a:gd name="connsiteY1" fmla="*/ 629817 h 1372767"/>
              <a:gd name="connsiteX2" fmla="*/ 708660 w 2434590"/>
              <a:gd name="connsiteY2" fmla="*/ 218337 h 1372767"/>
              <a:gd name="connsiteX3" fmla="*/ 1257300 w 2434590"/>
              <a:gd name="connsiteY3" fmla="*/ 58317 h 1372767"/>
              <a:gd name="connsiteX4" fmla="*/ 1725930 w 2434590"/>
              <a:gd name="connsiteY4" fmla="*/ 92607 h 1372767"/>
              <a:gd name="connsiteX5" fmla="*/ 1394460 w 2434590"/>
              <a:gd name="connsiteY5" fmla="*/ 58317 h 1372767"/>
              <a:gd name="connsiteX6" fmla="*/ 2434590 w 2434590"/>
              <a:gd name="connsiteY6" fmla="*/ 1167 h 137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590" h="1372767">
                <a:moveTo>
                  <a:pt x="0" y="1372767"/>
                </a:moveTo>
                <a:cubicBezTo>
                  <a:pt x="55245" y="1097494"/>
                  <a:pt x="110490" y="822222"/>
                  <a:pt x="228600" y="629817"/>
                </a:cubicBezTo>
                <a:cubicBezTo>
                  <a:pt x="346710" y="437412"/>
                  <a:pt x="537210" y="313587"/>
                  <a:pt x="708660" y="218337"/>
                </a:cubicBezTo>
                <a:cubicBezTo>
                  <a:pt x="880110" y="123087"/>
                  <a:pt x="1087755" y="79272"/>
                  <a:pt x="1257300" y="58317"/>
                </a:cubicBezTo>
                <a:cubicBezTo>
                  <a:pt x="1426845" y="37362"/>
                  <a:pt x="1703070" y="92607"/>
                  <a:pt x="1725930" y="92607"/>
                </a:cubicBezTo>
                <a:cubicBezTo>
                  <a:pt x="1748790" y="92607"/>
                  <a:pt x="1276350" y="73557"/>
                  <a:pt x="1394460" y="58317"/>
                </a:cubicBezTo>
                <a:cubicBezTo>
                  <a:pt x="1512570" y="43077"/>
                  <a:pt x="2198370" y="-8358"/>
                  <a:pt x="2434590" y="1167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28937" y="3463455"/>
            <a:ext cx="1329690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58513" y="1143755"/>
            <a:ext cx="5615111" cy="561592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77640" y="1334056"/>
            <a:ext cx="2987040" cy="94073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 with empty subset </a:t>
            </a:r>
          </a:p>
        </p:txBody>
      </p:sp>
      <p:cxnSp>
        <p:nvCxnSpPr>
          <p:cNvPr id="26" name="Straight Arrow Connector 25"/>
          <p:cNvCxnSpPr>
            <a:cxnSpLocks/>
            <a:stCxn id="5" idx="2"/>
          </p:cNvCxnSpPr>
          <p:nvPr/>
        </p:nvCxnSpPr>
        <p:spPr>
          <a:xfrm flipH="1">
            <a:off x="5466418" y="2274787"/>
            <a:ext cx="4742" cy="42202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948241" y="2696811"/>
            <a:ext cx="3180695" cy="107508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all available sensors, compute gain and select the one with highest gain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451267" y="3779177"/>
            <a:ext cx="0" cy="34360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806190" y="5966198"/>
            <a:ext cx="3180695" cy="7168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selected sensors</a:t>
            </a:r>
          </a:p>
        </p:txBody>
      </p:sp>
      <p:sp>
        <p:nvSpPr>
          <p:cNvPr id="9" name="Rectangle 8"/>
          <p:cNvSpPr/>
          <p:nvPr/>
        </p:nvSpPr>
        <p:spPr>
          <a:xfrm rot="2830097">
            <a:off x="4907248" y="4341698"/>
            <a:ext cx="1042268" cy="1019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0451" y="4494694"/>
            <a:ext cx="12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Budget reached?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5403852" y="5562424"/>
            <a:ext cx="1" cy="40377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040380" y="4796718"/>
            <a:ext cx="1659734" cy="1434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067023" y="3234355"/>
            <a:ext cx="0" cy="15433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3040380" y="3234356"/>
            <a:ext cx="896432" cy="1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22017" y="5568723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42696" y="4441735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>
              <a:xfrm>
                <a:off x="174694" y="4994220"/>
                <a:ext cx="2865686" cy="1765469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Gives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</m:oMath>
                </a14:m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</a:t>
                </a:r>
                <a:r>
                  <a:rPr lang="en-US" sz="28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1/e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[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Nemhauser</a:t>
                </a:r>
                <a:r>
                  <a:rPr lang="en-US" sz="28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‘78]</a:t>
                </a:r>
                <a:endParaRPr lang="en-US" sz="28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94" y="4994220"/>
                <a:ext cx="2865686" cy="1765469"/>
              </a:xfrm>
              <a:prstGeom prst="roundRect">
                <a:avLst/>
              </a:prstGeom>
              <a:blipFill>
                <a:blip r:embed="rId4"/>
                <a:stretch>
                  <a:fillRect l="-851" r="-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88F9FB31-EFA1-427E-BD93-E4543165FDFC}"/>
              </a:ext>
            </a:extLst>
          </p:cNvPr>
          <p:cNvSpPr/>
          <p:nvPr/>
        </p:nvSpPr>
        <p:spPr>
          <a:xfrm>
            <a:off x="5830645" y="3538214"/>
            <a:ext cx="2334409" cy="1195152"/>
          </a:xfrm>
          <a:custGeom>
            <a:avLst/>
            <a:gdLst>
              <a:gd name="connsiteX0" fmla="*/ 0 w 2334409"/>
              <a:gd name="connsiteY0" fmla="*/ 1185731 h 1185731"/>
              <a:gd name="connsiteX1" fmla="*/ 1032734 w 2334409"/>
              <a:gd name="connsiteY1" fmla="*/ 228300 h 1185731"/>
              <a:gd name="connsiteX2" fmla="*/ 1624404 w 2334409"/>
              <a:gd name="connsiteY2" fmla="*/ 56178 h 1185731"/>
              <a:gd name="connsiteX3" fmla="*/ 2334409 w 2334409"/>
              <a:gd name="connsiteY3" fmla="*/ 2390 h 118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09" h="1185731">
                <a:moveTo>
                  <a:pt x="0" y="1185731"/>
                </a:moveTo>
                <a:cubicBezTo>
                  <a:pt x="381000" y="801145"/>
                  <a:pt x="762000" y="416559"/>
                  <a:pt x="1032734" y="228300"/>
                </a:cubicBezTo>
                <a:cubicBezTo>
                  <a:pt x="1303468" y="40041"/>
                  <a:pt x="1407458" y="93830"/>
                  <a:pt x="1624404" y="56178"/>
                </a:cubicBezTo>
                <a:cubicBezTo>
                  <a:pt x="1841350" y="18526"/>
                  <a:pt x="2207110" y="-8368"/>
                  <a:pt x="2334409" y="2390"/>
                </a:cubicBezTo>
              </a:path>
            </a:pathLst>
          </a:cu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Does accuracy of classification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satisfy</a:t>
            </a:r>
            <a:b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these criteria?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060123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objective is </a:t>
            </a:r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submodular;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Greedy algorithm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does </a:t>
            </a:r>
            <a:r>
              <a:rPr lang="en-US" sz="2800" b="1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give approximate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result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114069"/>
            <a:ext cx="401015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08391" y="1114069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64171" y="329785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832" y="29089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43122" y="511302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4530" y="511302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5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pic>
        <p:nvPicPr>
          <p:cNvPr id="2" name="Picture 1" descr="File:Yes Check Circle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09" y="2416670"/>
            <a:ext cx="1133748" cy="1135141"/>
          </a:xfrm>
          <a:prstGeom prst="rect">
            <a:avLst/>
          </a:prstGeom>
        </p:spPr>
      </p:pic>
      <p:pic>
        <p:nvPicPr>
          <p:cNvPr id="5" name="Picture 4" descr="File:No Cross.svg - Wiktionary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13" y="2425651"/>
            <a:ext cx="1107677" cy="10770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0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5" y="906162"/>
            <a:ext cx="7451126" cy="479001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does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Accuracy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Classification</a:t>
            </a:r>
            <a:b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Actually Behave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2995" y="5741464"/>
            <a:ext cx="8719545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Only a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the objective is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submodular.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Deviates from </a:t>
            </a:r>
            <a:r>
              <a:rPr lang="en-US" sz="28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submodularity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on increasing number of hypotheses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29123" y="2424702"/>
            <a:ext cx="0" cy="2171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5193" y="2424702"/>
            <a:ext cx="0" cy="2171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829123" y="3328582"/>
            <a:ext cx="2846070" cy="22860"/>
          </a:xfrm>
          <a:prstGeom prst="line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29868" y="2813674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Submodular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24</a:t>
            </a:fld>
            <a:endParaRPr lang="en-US" dirty="0"/>
          </a:p>
        </p:txBody>
      </p:sp>
      <p:sp>
        <p:nvSpPr>
          <p:cNvPr id="13" name="TextBox 19"/>
          <p:cNvSpPr txBox="1"/>
          <p:nvPr/>
        </p:nvSpPr>
        <p:spPr>
          <a:xfrm rot="16200000">
            <a:off x="-778675" y="2727463"/>
            <a:ext cx="3899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0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3" y="868668"/>
            <a:ext cx="8058150" cy="518024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 we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Design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Auxiliary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onotone Submodular Objective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(Auxiliary) Greedy algorithm gives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near-optimal value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auxiliary objective</a:t>
            </a:r>
          </a:p>
        </p:txBody>
      </p:sp>
      <p:sp>
        <p:nvSpPr>
          <p:cNvPr id="7" name="TextBox 19"/>
          <p:cNvSpPr txBox="1"/>
          <p:nvPr/>
        </p:nvSpPr>
        <p:spPr>
          <a:xfrm rot="16200000">
            <a:off x="-778675" y="2727463"/>
            <a:ext cx="3899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5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" y="868668"/>
            <a:ext cx="8058150" cy="518024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Does it also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Give Guarantee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Actual Objective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Applying greedy algorithm on auxiliary objective provides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guarantee on accuracy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0" y="2537460"/>
            <a:ext cx="0" cy="1497330"/>
          </a:xfrm>
          <a:prstGeom prst="line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817870" y="2306260"/>
            <a:ext cx="3074670" cy="2243990"/>
          </a:xfrm>
          <a:prstGeom prst="wedgeRoundRectCallout">
            <a:avLst>
              <a:gd name="adj1" fmla="val -71602"/>
              <a:gd name="adj2" fmla="val -1715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Analytically show that this difference is within a bound.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Bound reduces with an increase in budget</a:t>
            </a:r>
          </a:p>
        </p:txBody>
      </p:sp>
      <p:sp>
        <p:nvSpPr>
          <p:cNvPr id="8" name="TextBox 19"/>
          <p:cNvSpPr txBox="1"/>
          <p:nvPr/>
        </p:nvSpPr>
        <p:spPr>
          <a:xfrm rot="16200000">
            <a:off x="-740073" y="2907505"/>
            <a:ext cx="37350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19"/>
          <p:cNvSpPr txBox="1"/>
          <p:nvPr/>
        </p:nvSpPr>
        <p:spPr>
          <a:xfrm rot="16200000">
            <a:off x="-779802" y="2727463"/>
            <a:ext cx="3899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Accuracy of </a:t>
            </a:r>
            <a:r>
              <a:rPr lang="en-US" sz="2800" dirty="0" smtClean="0"/>
              <a:t>Localization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1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Evaluation</a:t>
            </a:r>
            <a:b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Simulation for Large-Scale Experiments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22" y="1713391"/>
            <a:ext cx="7741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 generated using Longley-Rice propagation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Area of 16 sq. km divided into 1600 grid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 of 100 sensors deployed randomly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Repeated 100 times to prove statistical significance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Comparison with State-of-the-Art</a:t>
            </a:r>
            <a:b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Simulation Result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algorithm provides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higher accuracy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49" y="1126978"/>
            <a:ext cx="6057537" cy="452669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275305" y="2067903"/>
            <a:ext cx="0" cy="1497330"/>
          </a:xfrm>
          <a:prstGeom prst="line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006980" y="2679189"/>
            <a:ext cx="3074670" cy="950315"/>
          </a:xfrm>
          <a:prstGeom prst="wedgeRoundRectCallout">
            <a:avLst>
              <a:gd name="adj1" fmla="val -72674"/>
              <a:gd name="adj2" fmla="val -3622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 to 40% better than coverage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15813" y="2271982"/>
            <a:ext cx="1030" cy="544586"/>
          </a:xfrm>
          <a:prstGeom prst="line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006980" y="1605339"/>
            <a:ext cx="3074670" cy="950315"/>
          </a:xfrm>
          <a:prstGeom prst="wedgeRoundRectCallout">
            <a:avLst>
              <a:gd name="adj1" fmla="val -79640"/>
              <a:gd name="adj2" fmla="val 46990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 to 16% better than basic greedy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8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Evaluation</a:t>
            </a:r>
            <a:b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Real-data Experiments 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22" y="1713391"/>
            <a:ext cx="7966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Indoor settings: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Area of 196 </a:t>
            </a:r>
            <a:r>
              <a:rPr lang="en-US" sz="2400" dirty="0"/>
              <a:t>sq. </a:t>
            </a:r>
            <a:r>
              <a:rPr lang="en-US" sz="2400" dirty="0" smtClean="0"/>
              <a:t>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44 </a:t>
            </a:r>
            <a:r>
              <a:rPr lang="en-US" sz="2400" dirty="0"/>
              <a:t>sensors and </a:t>
            </a:r>
            <a:r>
              <a:rPr lang="en-US" sz="2400" dirty="0" smtClean="0"/>
              <a:t>transmitters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Collected </a:t>
            </a:r>
            <a:r>
              <a:rPr lang="en-US" sz="2400" dirty="0"/>
              <a:t>in a campus building at University of </a:t>
            </a:r>
            <a:r>
              <a:rPr lang="en-US" sz="2400" dirty="0" smtClean="0"/>
              <a:t>Utah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Outdoor settings: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Area of 100 </a:t>
            </a:r>
            <a:r>
              <a:rPr lang="en-US" sz="2400" dirty="0"/>
              <a:t>sq. </a:t>
            </a:r>
            <a:r>
              <a:rPr lang="en-US" sz="2400" dirty="0" smtClean="0"/>
              <a:t>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100 </a:t>
            </a:r>
            <a:r>
              <a:rPr lang="en-US" sz="2400" dirty="0"/>
              <a:t>transmitters, 18 RTL-SDR based </a:t>
            </a:r>
            <a:r>
              <a:rPr lang="en-US" sz="2400" dirty="0" smtClean="0"/>
              <a:t>sensors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Collected </a:t>
            </a:r>
            <a:r>
              <a:rPr lang="en-US" sz="2400" dirty="0"/>
              <a:t>in South P Lot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6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But Spectrum is a Limited Resource</a:t>
            </a:r>
          </a:p>
        </p:txBody>
      </p:sp>
      <p:pic>
        <p:nvPicPr>
          <p:cNvPr id="2" name="Picture 1" descr="Free &lt;strong&gt;360&lt;/strong&gt;° View Icon - Elevate Creativ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33" y="4262397"/>
            <a:ext cx="781210" cy="583303"/>
          </a:xfrm>
          <a:prstGeom prst="rect">
            <a:avLst/>
          </a:prstGeom>
        </p:spPr>
      </p:pic>
      <p:pic>
        <p:nvPicPr>
          <p:cNvPr id="3" name="Picture 2" descr="We haven't forgotten about A.K.A. Jessica Jones! ~ Wh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33" y="3131257"/>
            <a:ext cx="1616300" cy="9091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5079" y="1458930"/>
            <a:ext cx="4756934" cy="33801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30" y="2151377"/>
            <a:ext cx="1446489" cy="979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71" y="3192159"/>
            <a:ext cx="616662" cy="9652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26" y="4218355"/>
            <a:ext cx="1020352" cy="761863"/>
          </a:xfrm>
          <a:prstGeom prst="rect">
            <a:avLst/>
          </a:prstGeom>
        </p:spPr>
      </p:pic>
      <p:pic>
        <p:nvPicPr>
          <p:cNvPr id="4" name="Picture 3" descr="Original file ‎ (7,200 × 7,200 pixels, file size: 1.39 MB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94" y="2002642"/>
            <a:ext cx="1186974" cy="118697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41093" y="5926226"/>
            <a:ext cx="8292447" cy="80965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Spectrum is getting </a:t>
            </a:r>
            <a:r>
              <a:rPr lang="en-US" sz="26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more </a:t>
            </a:r>
            <a:r>
              <a:rPr lang="en-US" sz="26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expensive;</a:t>
            </a:r>
            <a:endParaRPr lang="en-US" sz="2600" dirty="0">
              <a:solidFill>
                <a:schemeClr val="accent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Regulators need to protect it from </a:t>
            </a:r>
            <a:r>
              <a:rPr lang="en-US" sz="26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illegal </a:t>
            </a:r>
            <a:r>
              <a:rPr lang="en-US" sz="26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</a:t>
            </a:r>
            <a:endParaRPr lang="en-US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869439975"/>
              </p:ext>
            </p:extLst>
          </p:nvPr>
        </p:nvGraphicFramePr>
        <p:xfrm>
          <a:off x="1105122" y="1106670"/>
          <a:ext cx="6990914" cy="412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5079" y="5325100"/>
            <a:ext cx="888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Courtesy: </a:t>
            </a:r>
            <a:r>
              <a:rPr lang="en-US" i="1" dirty="0"/>
              <a:t>Effective Spectrum Pricing: Supporting better quality and more affordable mobile services</a:t>
            </a:r>
            <a:r>
              <a:rPr lang="en-US" dirty="0"/>
              <a:t>, Full Report, February 2017, Nera Economic Consulting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057633" y="2024800"/>
            <a:ext cx="0" cy="1383973"/>
          </a:xfrm>
          <a:prstGeom prst="line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3597677" y="2049566"/>
            <a:ext cx="2182607" cy="741131"/>
          </a:xfrm>
          <a:prstGeom prst="wedgeRoundRectCallout">
            <a:avLst>
              <a:gd name="adj1" fmla="val -71438"/>
              <a:gd name="adj2" fmla="val -1503"/>
              <a:gd name="adj3" fmla="val 16667"/>
            </a:avLst>
          </a:prstGeom>
          <a:solidFill>
            <a:schemeClr val="tx2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Increase of </a:t>
            </a:r>
            <a:r>
              <a:rPr lang="en-US" sz="2800" b="1" dirty="0">
                <a:solidFill>
                  <a:schemeClr val="tx1"/>
                </a:solidFill>
              </a:rPr>
              <a:t>3x</a:t>
            </a:r>
            <a:r>
              <a:rPr lang="en-US" sz="2800" dirty="0">
                <a:solidFill>
                  <a:schemeClr val="tx1"/>
                </a:solidFill>
              </a:rPr>
              <a:t> in 7 years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967682" y="1994634"/>
            <a:ext cx="4792361" cy="3922"/>
          </a:xfrm>
          <a:prstGeom prst="line">
            <a:avLst/>
          </a:prstGeom>
          <a:ln w="444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6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Comparison with State-of-the-Art</a:t>
            </a:r>
            <a:b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Indoor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Setting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algorithm provides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higher accuracy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15" y="1039184"/>
            <a:ext cx="6128382" cy="464271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085835" y="2109092"/>
            <a:ext cx="5149" cy="576443"/>
          </a:xfrm>
          <a:prstGeom prst="line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85835" y="1844610"/>
            <a:ext cx="0" cy="346655"/>
          </a:xfrm>
          <a:prstGeom prst="line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817870" y="2261492"/>
            <a:ext cx="3074670" cy="950315"/>
          </a:xfrm>
          <a:prstGeom prst="wedgeRoundRectCallout">
            <a:avLst>
              <a:gd name="adj1" fmla="val -72674"/>
              <a:gd name="adj2" fmla="val -3622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 to 16% better than coverage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817870" y="1216236"/>
            <a:ext cx="3074670" cy="950315"/>
          </a:xfrm>
          <a:prstGeom prst="wedgeRoundRectCallout">
            <a:avLst>
              <a:gd name="adj1" fmla="val -71334"/>
              <a:gd name="adj2" fmla="val 3225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 to 5% better than (basic) greedy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8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Comparison with State-of-the-Art</a:t>
            </a:r>
            <a:b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Outdoor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Setting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algorithm provides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higher accuracy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5" y="1066491"/>
            <a:ext cx="6193631" cy="46749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346404" y="2871092"/>
            <a:ext cx="1669" cy="522897"/>
          </a:xfrm>
          <a:prstGeom prst="line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64908" y="3553961"/>
            <a:ext cx="1716" cy="630861"/>
          </a:xfrm>
          <a:prstGeom prst="line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080108" y="3023492"/>
            <a:ext cx="3074670" cy="950315"/>
          </a:xfrm>
          <a:prstGeom prst="wedgeRoundRectCallout">
            <a:avLst>
              <a:gd name="adj1" fmla="val -72674"/>
              <a:gd name="adj2" fmla="val -3622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 to 15% better than coverage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451018" y="4012828"/>
            <a:ext cx="3074670" cy="950315"/>
          </a:xfrm>
          <a:prstGeom prst="wedgeRoundRectCallout">
            <a:avLst>
              <a:gd name="adj1" fmla="val -80175"/>
              <a:gd name="adj2" fmla="val -6310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 to 12% better than (basic) greedy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8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4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Dealing with Slow Execution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113050" y="4085282"/>
            <a:ext cx="2985230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        Slow execution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44" y="4363140"/>
            <a:ext cx="912787" cy="909744"/>
          </a:xfrm>
          <a:prstGeom prst="rect">
            <a:avLst/>
          </a:prstGeom>
        </p:spPr>
      </p:pic>
      <p:sp>
        <p:nvSpPr>
          <p:cNvPr id="80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118830" y="1325721"/>
            <a:ext cx="2977979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        No guarantee of accuracy</a:t>
            </a:r>
          </a:p>
        </p:txBody>
      </p:sp>
      <p:pic>
        <p:nvPicPr>
          <p:cNvPr id="2" name="Picture 1" descr="Right or wrong 5 by Arnoud999 - red X mark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0" y="1654070"/>
            <a:ext cx="842579" cy="8425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15937" y="3069079"/>
            <a:ext cx="779456" cy="7767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</a:t>
            </a:r>
          </a:p>
        </p:txBody>
      </p:sp>
      <p:cxnSp>
        <p:nvCxnSpPr>
          <p:cNvPr id="7" name="Straight Connector 6"/>
          <p:cNvCxnSpPr>
            <a:stCxn id="4" idx="4"/>
            <a:endCxn id="78" idx="0"/>
          </p:cNvCxnSpPr>
          <p:nvPr/>
        </p:nvCxnSpPr>
        <p:spPr>
          <a:xfrm>
            <a:off x="7605665" y="3845811"/>
            <a:ext cx="0" cy="23947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" idx="0"/>
            <a:endCxn id="80" idx="2"/>
          </p:cNvCxnSpPr>
          <p:nvPr/>
        </p:nvCxnSpPr>
        <p:spPr>
          <a:xfrm flipV="1">
            <a:off x="7605665" y="2797572"/>
            <a:ext cx="2155" cy="271507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 greedy algorithm fast?</a:t>
            </a:r>
          </a:p>
        </p:txBody>
      </p:sp>
      <p:pic>
        <p:nvPicPr>
          <p:cNvPr id="84" name="Picture 83" descr="File:Yes Check Circle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5" y="2298760"/>
            <a:ext cx="675539" cy="675539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65" name="Rectangle 64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5" name="Rectangle 84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103" name="Picture 102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109" name="Picture 108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23" name="Oval 122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4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25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130" name="Picture 129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131" name="Picture 130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33" name="Straight Arrow Connector 132"/>
          <p:cNvCxnSpPr>
            <a:cxnSpLocks/>
            <a:endCxn id="130" idx="0"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1583" y="3887700"/>
            <a:ext cx="3523678" cy="7035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6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19536" y="3749499"/>
            <a:ext cx="1309187" cy="42884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32</a:t>
            </a:fld>
            <a:endParaRPr lang="en-US"/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29"/>
          <p:cNvSpPr/>
          <p:nvPr/>
        </p:nvSpPr>
        <p:spPr>
          <a:xfrm>
            <a:off x="982124" y="1202799"/>
            <a:ext cx="2977780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9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Time Complexity of Our Algorithm</a:t>
            </a:r>
          </a:p>
        </p:txBody>
      </p:sp>
      <p:sp>
        <p:nvSpPr>
          <p:cNvPr id="65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5979936" y="1421063"/>
            <a:ext cx="3118344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        Slow execution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         </a:t>
            </a:r>
            <a:r>
              <a:rPr lang="en-US" sz="3200" dirty="0">
                <a:solidFill>
                  <a:srgbClr val="FF0000"/>
                </a:solidFill>
              </a:rPr>
              <a:t>??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83" y="1632296"/>
            <a:ext cx="974705" cy="971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peech Bubble: Rectangle with Corners Rounded 78">
                <a:extLst>
                  <a:ext uri="{FF2B5EF4-FFF2-40B4-BE49-F238E27FC236}">
                    <a16:creationId xmlns="" xmlns:a16="http://schemas.microsoft.com/office/drawing/2014/main" id="{30859C64-DD9B-48F7-B615-9D793A07F68B}"/>
                  </a:ext>
                </a:extLst>
              </p:cNvPr>
              <p:cNvSpPr/>
              <p:nvPr/>
            </p:nvSpPr>
            <p:spPr>
              <a:xfrm>
                <a:off x="514350" y="1421063"/>
                <a:ext cx="5166360" cy="1471851"/>
              </a:xfrm>
              <a:prstGeom prst="wedgeRoundRectCallout">
                <a:avLst>
                  <a:gd name="adj1" fmla="val -17765"/>
                  <a:gd name="adj2" fmla="val -50307"/>
                  <a:gd name="adj3" fmla="val 16667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 = number of hypotheses (grid cells)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|S| = total number of sensors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 = available budget</a:t>
                </a:r>
              </a:p>
            </p:txBody>
          </p:sp>
        </mc:Choice>
        <mc:Fallback xmlns="">
          <p:sp>
            <p:nvSpPr>
              <p:cNvPr id="84" name="Speech Bubble: Rectangle with Corners Rounded 78">
                <a:extLst>
                  <a:ext uri="{FF2B5EF4-FFF2-40B4-BE49-F238E27FC236}">
                    <a16:creationId xmlns:a16="http://schemas.microsoft.com/office/drawing/2014/main" id="{30859C64-DD9B-48F7-B615-9D793A07F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421063"/>
                <a:ext cx="5166360" cy="1471851"/>
              </a:xfrm>
              <a:prstGeom prst="wedgeRoundRectCallout">
                <a:avLst>
                  <a:gd name="adj1" fmla="val -17765"/>
                  <a:gd name="adj2" fmla="val -50307"/>
                  <a:gd name="adj3" fmla="val 16667"/>
                </a:avLst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>
            <a:off x="4282012" y="299660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4316302" y="520065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16200000">
            <a:off x="2503831" y="3562702"/>
            <a:ext cx="246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Execution time</a:t>
            </a:r>
          </a:p>
          <a:p>
            <a:r>
              <a:rPr lang="en-US" sz="2000" dirty="0"/>
              <a:t>(Not drawn to scale)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9930" y="4368560"/>
            <a:ext cx="388620" cy="8027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85626" y="3218606"/>
            <a:ext cx="388620" cy="19526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438432" y="3974337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 s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5365308" y="2807477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 min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4268257" y="5156022"/>
            <a:ext cx="151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smtClean="0"/>
              <a:t>1600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5631443" y="5143323"/>
            <a:ext cx="190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smtClean="0"/>
              <a:t>6400</a:t>
            </a:r>
            <a:endParaRPr lang="en-US" sz="2400" dirty="0"/>
          </a:p>
        </p:txBody>
      </p:sp>
      <p:sp>
        <p:nvSpPr>
          <p:cNvPr id="98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182381" y="3368414"/>
            <a:ext cx="3074623" cy="605923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Intel Core i9 processor with </a:t>
            </a:r>
            <a:r>
              <a:rPr lang="en-US" dirty="0" smtClean="0">
                <a:solidFill>
                  <a:schemeClr val="tx1"/>
                </a:solidFill>
              </a:rPr>
              <a:t>20 cores; </a:t>
            </a:r>
            <a:r>
              <a:rPr lang="en-US" dirty="0" err="1" smtClean="0">
                <a:solidFill>
                  <a:schemeClr val="tx1"/>
                </a:solidFill>
              </a:rPr>
              <a:t>nVidia</a:t>
            </a:r>
            <a:r>
              <a:rPr lang="en-US" dirty="0" smtClean="0">
                <a:solidFill>
                  <a:schemeClr val="tx1"/>
                </a:solidFill>
              </a:rPr>
              <a:t> 1080 GTX GPU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76">
            <a:extLst>
              <a:ext uri="{FF2B5EF4-FFF2-40B4-BE49-F238E27FC236}">
                <a16:creationId xmlns="" xmlns:a16="http://schemas.microsoft.com/office/drawing/2014/main" id="{FACCAB9E-EC9E-47FB-A68A-CE3EEE713DB4}"/>
              </a:ext>
            </a:extLst>
          </p:cNvPr>
          <p:cNvSpPr/>
          <p:nvPr/>
        </p:nvSpPr>
        <p:spPr>
          <a:xfrm>
            <a:off x="783384" y="5876485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Greedy algorithm is still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 slow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1548" y="5773910"/>
            <a:ext cx="333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Execution Parameters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4213" y="5533846"/>
            <a:ext cx="225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|S| = 100, </a:t>
            </a:r>
            <a:r>
              <a:rPr lang="en-US" dirty="0" smtClean="0"/>
              <a:t>B </a:t>
            </a:r>
            <a:r>
              <a:rPr lang="en-US" dirty="0"/>
              <a:t>= 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7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6" grpId="0" animBg="1"/>
      <p:bldP spid="92" grpId="0" animBg="1"/>
      <p:bldP spid="93" grpId="0"/>
      <p:bldP spid="94" grpId="0"/>
      <p:bldP spid="95" grpId="0"/>
      <p:bldP spid="96" grpId="0"/>
      <p:bldP spid="98" grpId="0" animBg="1"/>
      <p:bldP spid="20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Finding the Bottleneck in Our Algorithm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27050" y="1341783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80532" y="3295234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Accuracy of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Localization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832" y="29089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43122" y="511302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4530" y="511302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5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Detection</a:t>
            </a:r>
          </a:p>
        </p:txBody>
      </p:sp>
      <p:sp>
        <p:nvSpPr>
          <p:cNvPr id="29" name="Freeform 28"/>
          <p:cNvSpPr/>
          <p:nvPr/>
        </p:nvSpPr>
        <p:spPr>
          <a:xfrm>
            <a:off x="5783580" y="3393543"/>
            <a:ext cx="2434590" cy="1372767"/>
          </a:xfrm>
          <a:custGeom>
            <a:avLst/>
            <a:gdLst>
              <a:gd name="connsiteX0" fmla="*/ 0 w 2434590"/>
              <a:gd name="connsiteY0" fmla="*/ 1372767 h 1372767"/>
              <a:gd name="connsiteX1" fmla="*/ 228600 w 2434590"/>
              <a:gd name="connsiteY1" fmla="*/ 629817 h 1372767"/>
              <a:gd name="connsiteX2" fmla="*/ 708660 w 2434590"/>
              <a:gd name="connsiteY2" fmla="*/ 218337 h 1372767"/>
              <a:gd name="connsiteX3" fmla="*/ 1257300 w 2434590"/>
              <a:gd name="connsiteY3" fmla="*/ 58317 h 1372767"/>
              <a:gd name="connsiteX4" fmla="*/ 1725930 w 2434590"/>
              <a:gd name="connsiteY4" fmla="*/ 92607 h 1372767"/>
              <a:gd name="connsiteX5" fmla="*/ 1394460 w 2434590"/>
              <a:gd name="connsiteY5" fmla="*/ 58317 h 1372767"/>
              <a:gd name="connsiteX6" fmla="*/ 2434590 w 2434590"/>
              <a:gd name="connsiteY6" fmla="*/ 1167 h 137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590" h="1372767">
                <a:moveTo>
                  <a:pt x="0" y="1372767"/>
                </a:moveTo>
                <a:cubicBezTo>
                  <a:pt x="55245" y="1097494"/>
                  <a:pt x="110490" y="822222"/>
                  <a:pt x="228600" y="629817"/>
                </a:cubicBezTo>
                <a:cubicBezTo>
                  <a:pt x="346710" y="437412"/>
                  <a:pt x="537210" y="313587"/>
                  <a:pt x="708660" y="218337"/>
                </a:cubicBezTo>
                <a:cubicBezTo>
                  <a:pt x="880110" y="123087"/>
                  <a:pt x="1087755" y="79272"/>
                  <a:pt x="1257300" y="58317"/>
                </a:cubicBezTo>
                <a:cubicBezTo>
                  <a:pt x="1426845" y="37362"/>
                  <a:pt x="1703070" y="92607"/>
                  <a:pt x="1725930" y="92607"/>
                </a:cubicBezTo>
                <a:cubicBezTo>
                  <a:pt x="1748790" y="92607"/>
                  <a:pt x="1276350" y="73557"/>
                  <a:pt x="1394460" y="58317"/>
                </a:cubicBezTo>
                <a:cubicBezTo>
                  <a:pt x="1512570" y="43077"/>
                  <a:pt x="2198370" y="-8358"/>
                  <a:pt x="2434590" y="1167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28937" y="3463455"/>
            <a:ext cx="1329690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58513" y="1143755"/>
            <a:ext cx="5615111" cy="561592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77640" y="1334056"/>
            <a:ext cx="2987040" cy="94073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 with empty subset </a:t>
            </a:r>
          </a:p>
        </p:txBody>
      </p:sp>
      <p:cxnSp>
        <p:nvCxnSpPr>
          <p:cNvPr id="26" name="Straight Arrow Connector 25"/>
          <p:cNvCxnSpPr>
            <a:cxnSpLocks/>
            <a:stCxn id="5" idx="2"/>
          </p:cNvCxnSpPr>
          <p:nvPr/>
        </p:nvCxnSpPr>
        <p:spPr>
          <a:xfrm flipH="1">
            <a:off x="5466418" y="2274787"/>
            <a:ext cx="4742" cy="42202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948241" y="2696811"/>
            <a:ext cx="3180695" cy="107508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 all available sensors, compute gain and select the one with highest gain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451267" y="3779177"/>
            <a:ext cx="0" cy="34360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806190" y="5966198"/>
            <a:ext cx="3180695" cy="7168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selected sensors</a:t>
            </a:r>
          </a:p>
        </p:txBody>
      </p:sp>
      <p:sp>
        <p:nvSpPr>
          <p:cNvPr id="9" name="Rectangle 8"/>
          <p:cNvSpPr/>
          <p:nvPr/>
        </p:nvSpPr>
        <p:spPr>
          <a:xfrm rot="2830097">
            <a:off x="4907248" y="4341698"/>
            <a:ext cx="1042268" cy="1019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0451" y="4494694"/>
            <a:ext cx="12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Budget reached?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5403852" y="5562424"/>
            <a:ext cx="1" cy="40377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040380" y="4796718"/>
            <a:ext cx="1659734" cy="1434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067023" y="3234355"/>
            <a:ext cx="0" cy="15433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3040380" y="3234356"/>
            <a:ext cx="896432" cy="1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22017" y="5568723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42696" y="4441735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">
                <a:extLst>
                  <a:ext uri="{FF2B5EF4-FFF2-40B4-BE49-F238E27FC236}">
                    <a16:creationId xmlns="" xmlns:a16="http://schemas.microsoft.com/office/drawing/2014/main" id="{1211D6FF-953C-4B73-98CF-F11D5109160F}"/>
                  </a:ext>
                </a:extLst>
              </p:cNvPr>
              <p:cNvSpPr/>
              <p:nvPr/>
            </p:nvSpPr>
            <p:spPr>
              <a:xfrm>
                <a:off x="862879" y="2420161"/>
                <a:ext cx="1904918" cy="1471851"/>
              </a:xfrm>
              <a:prstGeom prst="wedgeRoundRectCallout">
                <a:avLst>
                  <a:gd name="adj1" fmla="val 110295"/>
                  <a:gd name="adj2" fmla="val -13809"/>
                  <a:gd name="adj3" fmla="val 16667"/>
                </a:avLst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">
                <a:extLst>
                  <a:ext uri="{FF2B5EF4-FFF2-40B4-BE49-F238E27FC236}">
                    <a16:creationId xmlns="" xmlns:a16="http://schemas.microsoft.com/office/drawing/2014/main" id="{1211D6FF-953C-4B73-98CF-F11D51091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79" y="2420161"/>
                <a:ext cx="1904918" cy="1471851"/>
              </a:xfrm>
              <a:prstGeom prst="wedgeRoundRectCallout">
                <a:avLst>
                  <a:gd name="adj1" fmla="val 110295"/>
                  <a:gd name="adj2" fmla="val -13809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3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Two Key Observations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4350" y="5824056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Time Complexity Reduces to </a:t>
            </a:r>
            <a:r>
              <a:rPr lang="en-US" sz="28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O(|S|B)</a:t>
            </a:r>
            <a:endParaRPr lang="en-US" sz="2800" dirty="0">
              <a:solidFill>
                <a:schemeClr val="accent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320" y="1371283"/>
            <a:ext cx="7741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Selecting a sensor affects probabilities ONLY within a limited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Only iterate over a limited circular area with constant number of hypotheses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Covariance matrix is diagonal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Using dynamic programming, compute the gain of one sensor in constant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0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Finding the Bottleneck in Our Algorithm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27050" y="1341783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80532" y="3295234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Accuracy of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Localization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832" y="29089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43122" y="511302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4530" y="511302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5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Detection</a:t>
            </a:r>
          </a:p>
        </p:txBody>
      </p:sp>
      <p:sp>
        <p:nvSpPr>
          <p:cNvPr id="29" name="Freeform 28"/>
          <p:cNvSpPr/>
          <p:nvPr/>
        </p:nvSpPr>
        <p:spPr>
          <a:xfrm>
            <a:off x="5783580" y="3393543"/>
            <a:ext cx="2434590" cy="1372767"/>
          </a:xfrm>
          <a:custGeom>
            <a:avLst/>
            <a:gdLst>
              <a:gd name="connsiteX0" fmla="*/ 0 w 2434590"/>
              <a:gd name="connsiteY0" fmla="*/ 1372767 h 1372767"/>
              <a:gd name="connsiteX1" fmla="*/ 228600 w 2434590"/>
              <a:gd name="connsiteY1" fmla="*/ 629817 h 1372767"/>
              <a:gd name="connsiteX2" fmla="*/ 708660 w 2434590"/>
              <a:gd name="connsiteY2" fmla="*/ 218337 h 1372767"/>
              <a:gd name="connsiteX3" fmla="*/ 1257300 w 2434590"/>
              <a:gd name="connsiteY3" fmla="*/ 58317 h 1372767"/>
              <a:gd name="connsiteX4" fmla="*/ 1725930 w 2434590"/>
              <a:gd name="connsiteY4" fmla="*/ 92607 h 1372767"/>
              <a:gd name="connsiteX5" fmla="*/ 1394460 w 2434590"/>
              <a:gd name="connsiteY5" fmla="*/ 58317 h 1372767"/>
              <a:gd name="connsiteX6" fmla="*/ 2434590 w 2434590"/>
              <a:gd name="connsiteY6" fmla="*/ 1167 h 137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590" h="1372767">
                <a:moveTo>
                  <a:pt x="0" y="1372767"/>
                </a:moveTo>
                <a:cubicBezTo>
                  <a:pt x="55245" y="1097494"/>
                  <a:pt x="110490" y="822222"/>
                  <a:pt x="228600" y="629817"/>
                </a:cubicBezTo>
                <a:cubicBezTo>
                  <a:pt x="346710" y="437412"/>
                  <a:pt x="537210" y="313587"/>
                  <a:pt x="708660" y="218337"/>
                </a:cubicBezTo>
                <a:cubicBezTo>
                  <a:pt x="880110" y="123087"/>
                  <a:pt x="1087755" y="79272"/>
                  <a:pt x="1257300" y="58317"/>
                </a:cubicBezTo>
                <a:cubicBezTo>
                  <a:pt x="1426845" y="37362"/>
                  <a:pt x="1703070" y="92607"/>
                  <a:pt x="1725930" y="92607"/>
                </a:cubicBezTo>
                <a:cubicBezTo>
                  <a:pt x="1748790" y="92607"/>
                  <a:pt x="1276350" y="73557"/>
                  <a:pt x="1394460" y="58317"/>
                </a:cubicBezTo>
                <a:cubicBezTo>
                  <a:pt x="1512570" y="43077"/>
                  <a:pt x="2198370" y="-8358"/>
                  <a:pt x="2434590" y="1167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28937" y="3463455"/>
            <a:ext cx="1329690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58513" y="1143755"/>
            <a:ext cx="5615111" cy="561592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77640" y="1334056"/>
            <a:ext cx="2987040" cy="94073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 with empty subset </a:t>
            </a:r>
          </a:p>
        </p:txBody>
      </p:sp>
      <p:cxnSp>
        <p:nvCxnSpPr>
          <p:cNvPr id="26" name="Straight Arrow Connector 25"/>
          <p:cNvCxnSpPr>
            <a:cxnSpLocks/>
            <a:stCxn id="5" idx="2"/>
          </p:cNvCxnSpPr>
          <p:nvPr/>
        </p:nvCxnSpPr>
        <p:spPr>
          <a:xfrm flipH="1">
            <a:off x="5466418" y="2274787"/>
            <a:ext cx="4742" cy="42202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948241" y="2696811"/>
            <a:ext cx="3180695" cy="107508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 all available sensors, compute gain and select the one with highest gain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451267" y="3779177"/>
            <a:ext cx="0" cy="34360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806190" y="5966198"/>
            <a:ext cx="3180695" cy="7168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selected sensors</a:t>
            </a:r>
          </a:p>
        </p:txBody>
      </p:sp>
      <p:sp>
        <p:nvSpPr>
          <p:cNvPr id="9" name="Rectangle 8"/>
          <p:cNvSpPr/>
          <p:nvPr/>
        </p:nvSpPr>
        <p:spPr>
          <a:xfrm rot="2830097">
            <a:off x="4907248" y="4341698"/>
            <a:ext cx="1042268" cy="1019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0451" y="4494694"/>
            <a:ext cx="12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Budget reached?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5403852" y="5562424"/>
            <a:ext cx="1" cy="40377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040380" y="4796718"/>
            <a:ext cx="1659734" cy="1434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067023" y="3234355"/>
            <a:ext cx="0" cy="15433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3040380" y="3234356"/>
            <a:ext cx="896432" cy="1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22017" y="5568723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42696" y="4441735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4" name="Rounded Rectangular Callout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1211D6FF-953C-4B73-98CF-F11D5109160F}"/>
              </a:ext>
            </a:extLst>
          </p:cNvPr>
          <p:cNvSpPr/>
          <p:nvPr/>
        </p:nvSpPr>
        <p:spPr>
          <a:xfrm>
            <a:off x="862879" y="2420161"/>
            <a:ext cx="1904918" cy="1471851"/>
          </a:xfrm>
          <a:prstGeom prst="wedgeRoundRectCallout">
            <a:avLst>
              <a:gd name="adj1" fmla="val 110295"/>
              <a:gd name="adj2" fmla="val -13809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O(|S|)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3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Time Complexity of Our Algorithm</a:t>
            </a:r>
          </a:p>
        </p:txBody>
      </p:sp>
      <p:sp>
        <p:nvSpPr>
          <p:cNvPr id="65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5979936" y="1421063"/>
            <a:ext cx="3118344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        Slow execution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83" y="1632296"/>
            <a:ext cx="974705" cy="971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peech Bubble: Rectangle with Corners Rounded 78">
                <a:extLst>
                  <a:ext uri="{FF2B5EF4-FFF2-40B4-BE49-F238E27FC236}">
                    <a16:creationId xmlns="" xmlns:a16="http://schemas.microsoft.com/office/drawing/2014/main" id="{30859C64-DD9B-48F7-B615-9D793A07F68B}"/>
                  </a:ext>
                </a:extLst>
              </p:cNvPr>
              <p:cNvSpPr/>
              <p:nvPr/>
            </p:nvSpPr>
            <p:spPr>
              <a:xfrm>
                <a:off x="514350" y="1421063"/>
                <a:ext cx="5166360" cy="1471851"/>
              </a:xfrm>
              <a:prstGeom prst="wedgeRoundRectCallout">
                <a:avLst>
                  <a:gd name="adj1" fmla="val -17765"/>
                  <a:gd name="adj2" fmla="val -50307"/>
                  <a:gd name="adj3" fmla="val 16667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 = number of hypotheses (grid cells)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|S| = total number of sensors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 = available budget</a:t>
                </a:r>
              </a:p>
            </p:txBody>
          </p:sp>
        </mc:Choice>
        <mc:Fallback xmlns="">
          <p:sp>
            <p:nvSpPr>
              <p:cNvPr id="84" name="Speech Bubble: Rectangle with Corners Rounded 7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859C64-DD9B-48F7-B615-9D793A07F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421063"/>
                <a:ext cx="5166360" cy="1471851"/>
              </a:xfrm>
              <a:prstGeom prst="wedgeRoundRectCallout">
                <a:avLst>
                  <a:gd name="adj1" fmla="val -17765"/>
                  <a:gd name="adj2" fmla="val -50307"/>
                  <a:gd name="adj3" fmla="val 16667"/>
                </a:avLst>
              </a:prstGeom>
              <a:blipFill rotWithShape="0"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>
            <a:off x="4282012" y="299660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4316302" y="520065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201548" y="5773910"/>
            <a:ext cx="333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Execution Parameters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2503831" y="3562702"/>
            <a:ext cx="246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Execution time</a:t>
            </a:r>
          </a:p>
          <a:p>
            <a:r>
              <a:rPr lang="en-US" sz="2000" dirty="0"/>
              <a:t>(Not drawn to scale)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9930" y="4368560"/>
            <a:ext cx="388620" cy="8027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85626" y="3218606"/>
            <a:ext cx="388620" cy="19820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438432" y="3974829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 s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5365308" y="2807477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 min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4268257" y="5156022"/>
            <a:ext cx="151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smtClean="0"/>
              <a:t>1600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5631443" y="5143323"/>
            <a:ext cx="190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smtClean="0"/>
              <a:t>6400,</a:t>
            </a:r>
            <a:endParaRPr lang="en-US" sz="2400" dirty="0"/>
          </a:p>
        </p:txBody>
      </p:sp>
      <p:sp>
        <p:nvSpPr>
          <p:cNvPr id="20" name="Rounded Rectangle 76">
            <a:extLst>
              <a:ext uri="{FF2B5EF4-FFF2-40B4-BE49-F238E27FC236}">
                <a16:creationId xmlns="" xmlns:a16="http://schemas.microsoft.com/office/drawing/2014/main" id="{FACCAB9E-EC9E-47FB-A68A-CE3EEE713DB4}"/>
              </a:ext>
            </a:extLst>
          </p:cNvPr>
          <p:cNvSpPr/>
          <p:nvPr/>
        </p:nvSpPr>
        <p:spPr>
          <a:xfrm>
            <a:off x="651579" y="5827728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Greedy algorithm is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now </a:t>
            </a:r>
            <a:r>
              <a:rPr lang="en-US" sz="28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much faster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8331" y="4830225"/>
            <a:ext cx="388620" cy="3481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3867" y="4428512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s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174027" y="4177264"/>
            <a:ext cx="388620" cy="99863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83272" y="3773594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min</a:t>
            </a:r>
            <a:endParaRPr lang="en-US" sz="2400" dirty="0"/>
          </a:p>
        </p:txBody>
      </p:sp>
      <p:pic>
        <p:nvPicPr>
          <p:cNvPr id="25" name="Picture 24" descr="File:Yes Check Circle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08" y="2119917"/>
            <a:ext cx="675539" cy="675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4213" y="5533846"/>
            <a:ext cx="225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|S| = 100, </a:t>
            </a:r>
            <a:r>
              <a:rPr lang="en-US" dirty="0" smtClean="0"/>
              <a:t>B </a:t>
            </a:r>
            <a:r>
              <a:rPr lang="en-US" dirty="0"/>
              <a:t>= 20</a:t>
            </a:r>
          </a:p>
        </p:txBody>
      </p:sp>
      <p:sp>
        <p:nvSpPr>
          <p:cNvPr id="26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182381" y="3368414"/>
            <a:ext cx="3074623" cy="605923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Intel Core i9 processor with </a:t>
            </a:r>
            <a:r>
              <a:rPr lang="en-US" dirty="0" smtClean="0">
                <a:solidFill>
                  <a:schemeClr val="tx1"/>
                </a:solidFill>
              </a:rPr>
              <a:t>20 cores; </a:t>
            </a:r>
            <a:r>
              <a:rPr lang="en-US" dirty="0" err="1" smtClean="0">
                <a:solidFill>
                  <a:schemeClr val="tx1"/>
                </a:solidFill>
              </a:rPr>
              <a:t>nVidia</a:t>
            </a:r>
            <a:r>
              <a:rPr lang="en-US" dirty="0" smtClean="0">
                <a:solidFill>
                  <a:schemeClr val="tx1"/>
                </a:solidFill>
              </a:rPr>
              <a:t> 1080 GTX GPU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4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6" grpId="0" animBg="1"/>
      <p:bldP spid="92" grpId="0" animBg="1"/>
      <p:bldP spid="93" grpId="0"/>
      <p:bldP spid="94" grpId="0"/>
      <p:bldP spid="95" grpId="0"/>
      <p:bldP spid="96" grpId="0"/>
      <p:bldP spid="20" grpId="0" animBg="1"/>
      <p:bldP spid="21" grpId="0" animBg="1"/>
      <p:bldP spid="22" grpId="0"/>
      <p:bldP spid="23" grpId="0" animBg="1"/>
      <p:bldP spid="24" grpId="0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of Our Algorithm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guarantee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both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fast execution and near-optimal accuracy for any given budget</a:t>
            </a:r>
          </a:p>
        </p:txBody>
      </p:sp>
      <p:sp>
        <p:nvSpPr>
          <p:cNvPr id="136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113050" y="4085282"/>
            <a:ext cx="2985230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        Slow execution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44" y="4363140"/>
            <a:ext cx="912787" cy="909744"/>
          </a:xfrm>
          <a:prstGeom prst="rect">
            <a:avLst/>
          </a:prstGeom>
        </p:spPr>
      </p:pic>
      <p:sp>
        <p:nvSpPr>
          <p:cNvPr id="138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118830" y="1325721"/>
            <a:ext cx="2977979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        No guarantee of accuracy</a:t>
            </a:r>
          </a:p>
        </p:txBody>
      </p:sp>
      <p:pic>
        <p:nvPicPr>
          <p:cNvPr id="139" name="Picture 138" descr="Right or wrong 5 by Arnoud999 - red X mark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0" y="1654070"/>
            <a:ext cx="842579" cy="842579"/>
          </a:xfrm>
          <a:prstGeom prst="rect">
            <a:avLst/>
          </a:prstGeom>
        </p:spPr>
      </p:pic>
      <p:sp>
        <p:nvSpPr>
          <p:cNvPr id="140" name="Oval 139"/>
          <p:cNvSpPr/>
          <p:nvPr/>
        </p:nvSpPr>
        <p:spPr>
          <a:xfrm>
            <a:off x="7215937" y="3069079"/>
            <a:ext cx="779456" cy="7767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</a:t>
            </a:r>
          </a:p>
        </p:txBody>
      </p:sp>
      <p:cxnSp>
        <p:nvCxnSpPr>
          <p:cNvPr id="141" name="Straight Connector 140"/>
          <p:cNvCxnSpPr>
            <a:stCxn id="140" idx="4"/>
            <a:endCxn id="136" idx="0"/>
          </p:cNvCxnSpPr>
          <p:nvPr/>
        </p:nvCxnSpPr>
        <p:spPr>
          <a:xfrm>
            <a:off x="7605665" y="3845811"/>
            <a:ext cx="0" cy="239471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0" idx="0"/>
            <a:endCxn id="138" idx="2"/>
          </p:cNvCxnSpPr>
          <p:nvPr/>
        </p:nvCxnSpPr>
        <p:spPr>
          <a:xfrm flipV="1">
            <a:off x="7605665" y="2797572"/>
            <a:ext cx="2155" cy="271507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142" descr="File:Yes Check Circle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5" y="2298760"/>
            <a:ext cx="675539" cy="675539"/>
          </a:xfrm>
          <a:prstGeom prst="rect">
            <a:avLst/>
          </a:prstGeom>
        </p:spPr>
      </p:pic>
      <p:grpSp>
        <p:nvGrpSpPr>
          <p:cNvPr id="144" name="Group 143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145" name="Rectangle 144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7" name="Rectangle 146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149" name="Picture 148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155" name="Picture 154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158" name="Picture 157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0" name="Group 159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161" name="Picture 160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164" name="Picture 163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170" name="Picture 169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173" name="Picture 172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179" name="Picture 178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182" name="Picture 181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84" name="Oval 183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85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86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90" name="Picture 189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191" name="Picture 190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192" name="Picture 191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94" name="Straight Arrow Connector 193"/>
          <p:cNvCxnSpPr>
            <a:cxnSpLocks/>
            <a:endCxn id="191" idx="0"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1583" y="3887700"/>
            <a:ext cx="3523678" cy="7035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7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19536" y="3749499"/>
            <a:ext cx="1309187" cy="42884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8" name="Picture 197" descr="File:Yes Check Circle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7" y="3920041"/>
            <a:ext cx="675539" cy="675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38</a:t>
            </a:fld>
            <a:endParaRPr lang="en-US"/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29"/>
          <p:cNvSpPr/>
          <p:nvPr/>
        </p:nvSpPr>
        <p:spPr>
          <a:xfrm>
            <a:off x="982124" y="1202799"/>
            <a:ext cx="2977780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“Online Selection of Sensors for</a:t>
            </a:r>
            <a:b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Transmitter Localization”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ie 4"/>
          <p:cNvSpPr>
            <a:spLocks noChangeAspect="1"/>
          </p:cNvSpPr>
          <p:nvPr/>
        </p:nvSpPr>
        <p:spPr>
          <a:xfrm rot="5400000">
            <a:off x="2137658" y="1536241"/>
            <a:ext cx="4726954" cy="4726954"/>
          </a:xfrm>
          <a:prstGeom prst="pie">
            <a:avLst>
              <a:gd name="adj1" fmla="val 10797748"/>
              <a:gd name="adj2" fmla="val 16186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2133808" y="1522114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e 6"/>
          <p:cNvSpPr>
            <a:spLocks noChangeAspect="1"/>
          </p:cNvSpPr>
          <p:nvPr/>
        </p:nvSpPr>
        <p:spPr>
          <a:xfrm rot="16200000">
            <a:off x="2145953" y="1553506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e 7"/>
          <p:cNvSpPr>
            <a:spLocks noChangeAspect="1"/>
          </p:cNvSpPr>
          <p:nvPr/>
        </p:nvSpPr>
        <p:spPr>
          <a:xfrm rot="10800000">
            <a:off x="2153090" y="1536241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6148" y="3085123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90263" y="2984325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8101" y="2316296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7641" y="2301850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Online Sensor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Selection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1850" y="325015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62764" y="4631600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0283" y="4631600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47426" y="6356351"/>
            <a:ext cx="2057400" cy="365125"/>
          </a:xfrm>
        </p:spPr>
        <p:txBody>
          <a:bodyPr/>
          <a:lstStyle/>
          <a:p>
            <a:fld id="{59968330-B2B2-47CF-9FA2-56CE8EC705C3}" type="slidenum">
              <a:rPr lang="en-US" smtClean="0"/>
              <a:t>39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445650" y="2927759"/>
            <a:ext cx="1983341" cy="1908930"/>
            <a:chOff x="1565440" y="1094940"/>
            <a:chExt cx="5616118" cy="4655765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27" name="Rectangle 96"/>
            <p:cNvSpPr/>
            <p:nvPr/>
          </p:nvSpPr>
          <p:spPr>
            <a:xfrm>
              <a:off x="1565440" y="1094940"/>
              <a:ext cx="5605922" cy="4655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3440866" y="3198183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810628" y="1875375"/>
            <a:ext cx="2222848" cy="1076418"/>
          </a:xfrm>
          <a:prstGeom prst="wedgeRoundRectCallout">
            <a:avLst>
              <a:gd name="adj1" fmla="val -62353"/>
              <a:gd name="adj2" fmla="val 252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To be submitted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4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roducing the iWatch - YouTube (hilarious video o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70" y="4632356"/>
            <a:ext cx="1543237" cy="1068251"/>
          </a:xfrm>
          <a:prstGeom prst="rect">
            <a:avLst/>
          </a:prstGeom>
        </p:spPr>
      </p:pic>
      <p:pic>
        <p:nvPicPr>
          <p:cNvPr id="11" name="Picture 10" descr="Amazon Echo Voice Controlled Home Assistant and Wireles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8" y="4594369"/>
            <a:ext cx="1111689" cy="111168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Need to run applications on devices with weak processors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079" y="1458930"/>
            <a:ext cx="4756934" cy="33801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41093" y="5960516"/>
            <a:ext cx="8292447" cy="80965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can such devices run</a:t>
            </a:r>
            <a:r>
              <a:rPr lang="en-US" sz="26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complex applications?</a:t>
            </a:r>
          </a:p>
        </p:txBody>
      </p:sp>
      <p:pic>
        <p:nvPicPr>
          <p:cNvPr id="7" name="Picture 6" descr="Laptop transparent PNG 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" y="1457763"/>
            <a:ext cx="1912696" cy="1177570"/>
          </a:xfrm>
          <a:prstGeom prst="rect">
            <a:avLst/>
          </a:prstGeom>
        </p:spPr>
      </p:pic>
      <p:pic>
        <p:nvPicPr>
          <p:cNvPr id="9" name="Picture 8" descr="Radio E.B.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8" y="2697969"/>
            <a:ext cx="1533899" cy="1533899"/>
          </a:xfrm>
          <a:prstGeom prst="rect">
            <a:avLst/>
          </a:prstGeom>
        </p:spPr>
      </p:pic>
      <p:pic>
        <p:nvPicPr>
          <p:cNvPr id="10" name="Picture 9" descr="Incandescent light bulb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2" y="4599098"/>
            <a:ext cx="597278" cy="992352"/>
          </a:xfrm>
          <a:prstGeom prst="rect">
            <a:avLst/>
          </a:prstGeom>
        </p:spPr>
      </p:pic>
      <p:pic>
        <p:nvPicPr>
          <p:cNvPr id="13" name="Picture 12" descr="icon system for network connectivity? - User Experienc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409" y="3021396"/>
            <a:ext cx="1015992" cy="80094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7160" y="1268730"/>
            <a:ext cx="2720340" cy="462915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68886" y="1474689"/>
            <a:ext cx="2720340" cy="4150576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25586" y="1253905"/>
            <a:ext cx="1406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Access Point</a:t>
            </a:r>
          </a:p>
        </p:txBody>
      </p:sp>
      <p:pic>
        <p:nvPicPr>
          <p:cNvPr id="20" name="Picture 19" descr="Wireless network - Wikipe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59" y="4054888"/>
            <a:ext cx="1225838" cy="1327991"/>
          </a:xfrm>
          <a:prstGeom prst="rect">
            <a:avLst/>
          </a:prstGeom>
        </p:spPr>
      </p:pic>
      <p:pic>
        <p:nvPicPr>
          <p:cNvPr id="21" name="Picture 20" descr="VirtualAP - Utilidad en C# y scripting para crear un ..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98" y="1877734"/>
            <a:ext cx="1584960" cy="1584960"/>
          </a:xfrm>
          <a:prstGeom prst="rect">
            <a:avLst/>
          </a:prstGeom>
        </p:spPr>
      </p:pic>
      <p:pic>
        <p:nvPicPr>
          <p:cNvPr id="25" name="Picture 24" descr="File:Internet-web-browser.svg - Wikimedia Common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32" y="2731769"/>
            <a:ext cx="1458287" cy="145828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6918486" y="3460912"/>
            <a:ext cx="95998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86245" y="2439577"/>
            <a:ext cx="948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8037" y="2516717"/>
            <a:ext cx="140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Backhaul</a:t>
            </a:r>
          </a:p>
          <a:p>
            <a:r>
              <a:rPr lang="en-US" dirty="0"/>
              <a:t>Wired Network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491" y="1094360"/>
            <a:ext cx="1750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Wireless Devices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662875" y="3023119"/>
            <a:ext cx="2829564" cy="1215314"/>
          </a:xfrm>
          <a:prstGeom prst="wedgeRoundRectCallout">
            <a:avLst>
              <a:gd name="adj1" fmla="val -55766"/>
              <a:gd name="adj2" fmla="val 9031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Devices are getting smaller and less autonomous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5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Online Selection Can Give More Accurate Results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Improves accuracy and reduce cost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6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245438" y="2749893"/>
            <a:ext cx="2851276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Select next sensor after probing a previous sensor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145" name="Rectangle 144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7" name="Rectangle 146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149" name="Picture 148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155" name="Picture 154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158" name="Picture 157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0" name="Group 159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161" name="Picture 160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164" name="Picture 163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170" name="Picture 169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173" name="Picture 172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179" name="Picture 178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182" name="Picture 181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84" name="Oval 183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85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86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90" name="Picture 189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191" name="Picture 190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192" name="Picture 191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94" name="Straight Arrow Connector 193"/>
          <p:cNvCxnSpPr>
            <a:cxnSpLocks/>
            <a:endCxn id="191" idx="0"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40</a:t>
            </a:fld>
            <a:endParaRPr lang="en-US"/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29"/>
          <p:cNvSpPr/>
          <p:nvPr/>
        </p:nvSpPr>
        <p:spPr>
          <a:xfrm>
            <a:off x="982124" y="1202799"/>
            <a:ext cx="2977780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2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6" grpId="0" animBg="1"/>
      <p:bldP spid="1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Greedy Policy is the Best Strategy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Selecting the best sensor at each step provides a bound with the optimal strategy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6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245438" y="2749893"/>
            <a:ext cx="2851276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“Best” sensor is the one which reduces entropy the most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145" name="Rectangle 144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7" name="Rectangle 146" descr=" 2"/>
          <p:cNvSpPr/>
          <p:nvPr/>
        </p:nvSpPr>
        <p:spPr>
          <a:xfrm>
            <a:off x="914400" y="1141173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149" name="Picture 148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155" name="Picture 154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158" name="Picture 157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0" name="Group 159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161" name="Picture 160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164" name="Picture 163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170" name="Picture 169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173" name="Picture 172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179" name="Picture 178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182" name="Picture 181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84" name="Oval 183"/>
          <p:cNvSpPr/>
          <p:nvPr/>
        </p:nvSpPr>
        <p:spPr>
          <a:xfrm>
            <a:off x="3752698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698405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908260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85" idx="5"/>
          </p:cNvCxnSpPr>
          <p:nvPr/>
        </p:nvCxnSpPr>
        <p:spPr>
          <a:xfrm flipH="1" flipV="1">
            <a:off x="2748808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="" xmlns:a16="http://schemas.microsoft.com/office/drawing/2014/main" id="{AAEFB40C-4310-4F1D-94E3-1C3F33724D89}"/>
              </a:ext>
            </a:extLst>
          </p:cNvPr>
          <p:cNvCxnSpPr>
            <a:cxnSpLocks/>
            <a:endCxn id="186" idx="5"/>
          </p:cNvCxnSpPr>
          <p:nvPr/>
        </p:nvCxnSpPr>
        <p:spPr>
          <a:xfrm flipH="1" flipV="1">
            <a:off x="4958663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: Rounded Corners 29">
            <a:extLst>
              <a:ext uri="{FF2B5EF4-FFF2-40B4-BE49-F238E27FC236}">
                <a16:creationId xmlns=""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168267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90" name="Picture 189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191" name="Picture 190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192" name="Picture 191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94" name="Straight Arrow Connector 193"/>
          <p:cNvCxnSpPr>
            <a:cxnSpLocks/>
            <a:endCxn id="191" idx="0"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41</a:t>
            </a:fld>
            <a:endParaRPr lang="en-US" dirty="0"/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2012273" y="1682904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29"/>
          <p:cNvSpPr/>
          <p:nvPr/>
        </p:nvSpPr>
        <p:spPr>
          <a:xfrm>
            <a:off x="982124" y="1202799"/>
            <a:ext cx="2977780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4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6" grpId="0" animBg="1"/>
      <p:bldP spid="1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“Quantifying </a:t>
            </a:r>
            <a:r>
              <a:rPr lang="en-US" sz="3000" dirty="0">
                <a:solidFill>
                  <a:schemeClr val="bg1"/>
                </a:solidFill>
              </a:rPr>
              <a:t>Energy and Latency Improvements of FPGA-Based Sensors for Low-Cost Spectrum </a:t>
            </a:r>
            <a:r>
              <a:rPr lang="en-US" sz="3000" dirty="0" smtClean="0">
                <a:solidFill>
                  <a:schemeClr val="bg1"/>
                </a:solidFill>
              </a:rPr>
              <a:t>Monitoring”</a:t>
            </a:r>
            <a:endParaRPr lang="en-US" sz="3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42</a:t>
            </a:fld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75331" y="4386178"/>
            <a:ext cx="2147081" cy="1076419"/>
          </a:xfrm>
          <a:prstGeom prst="wedgeRoundRectCallout">
            <a:avLst>
              <a:gd name="adj1" fmla="val 61898"/>
              <a:gd name="adj2" fmla="val 2040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DySPAN’18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 rot="5400000">
            <a:off x="2137658" y="1536241"/>
            <a:ext cx="4726954" cy="4726954"/>
          </a:xfrm>
          <a:prstGeom prst="pie">
            <a:avLst>
              <a:gd name="adj1" fmla="val 10797748"/>
              <a:gd name="adj2" fmla="val 16186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2133808" y="1522114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 rot="16200000">
            <a:off x="2145953" y="1553506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e 24"/>
          <p:cNvSpPr>
            <a:spLocks noChangeAspect="1"/>
          </p:cNvSpPr>
          <p:nvPr/>
        </p:nvSpPr>
        <p:spPr>
          <a:xfrm rot="10800000">
            <a:off x="2153090" y="1536241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06148" y="3085123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590263" y="2984325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38101" y="2316296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07641" y="2301850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Online Sensor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Selection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1850" y="325015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62764" y="4631600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0283" y="4631600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5650" y="2927759"/>
            <a:ext cx="1983341" cy="1908930"/>
            <a:chOff x="1565440" y="1094940"/>
            <a:chExt cx="5616118" cy="4655765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34" name="Rectangle 96"/>
            <p:cNvSpPr/>
            <p:nvPr/>
          </p:nvSpPr>
          <p:spPr>
            <a:xfrm>
              <a:off x="1565440" y="1094940"/>
              <a:ext cx="5605922" cy="4655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TextBox 35"/>
          <p:cNvSpPr txBox="1"/>
          <p:nvPr/>
        </p:nvSpPr>
        <p:spPr>
          <a:xfrm>
            <a:off x="3440866" y="3198183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5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FPGA-based spectrum sensors can </a:t>
            </a:r>
            <a:r>
              <a:rPr lang="en-US" sz="28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reduce cost</a:t>
            </a:r>
            <a:endParaRPr lang="en-US" sz="2800" dirty="0">
              <a:solidFill>
                <a:schemeClr val="accent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Benchmark Performance of FPGA-based Spectrum Sensors</a:t>
            </a:r>
          </a:p>
        </p:txBody>
      </p:sp>
      <p:pic>
        <p:nvPicPr>
          <p:cNvPr id="70" name="Picture 69" descr="Más q foto: Introducción a Raspberry Pi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-27763" r="-23891"/>
          <a:stretch/>
        </p:blipFill>
        <p:spPr>
          <a:xfrm>
            <a:off x="6467585" y="1482240"/>
            <a:ext cx="2537460" cy="202888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37626" r="29661" b="19995"/>
          <a:stretch/>
        </p:blipFill>
        <p:spPr>
          <a:xfrm rot="4947460">
            <a:off x="5912634" y="3764511"/>
            <a:ext cx="2830755" cy="1138499"/>
          </a:xfrm>
          <a:prstGeom prst="rect">
            <a:avLst/>
          </a:prstGeom>
        </p:spPr>
      </p:pic>
      <p:sp>
        <p:nvSpPr>
          <p:cNvPr id="77" name="TextBox 12"/>
          <p:cNvSpPr txBox="1"/>
          <p:nvPr/>
        </p:nvSpPr>
        <p:spPr>
          <a:xfrm>
            <a:off x="6102869" y="1087177"/>
            <a:ext cx="318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Raspberry Pi connected to RTL-SDR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44" y="1275491"/>
            <a:ext cx="3787616" cy="3028439"/>
          </a:xfrm>
          <a:prstGeom prst="rect">
            <a:avLst/>
          </a:prstGeom>
        </p:spPr>
      </p:pic>
      <p:sp>
        <p:nvSpPr>
          <p:cNvPr id="84" name="TextBox 14"/>
          <p:cNvSpPr txBox="1"/>
          <p:nvPr/>
        </p:nvSpPr>
        <p:spPr>
          <a:xfrm>
            <a:off x="364987" y="1087177"/>
            <a:ext cx="245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FPGA-board with SDR</a:t>
            </a:r>
          </a:p>
        </p:txBody>
      </p:sp>
      <p:pic>
        <p:nvPicPr>
          <p:cNvPr id="85" name="Picture 84" descr="Tecnoneo: LG Optimus F3 LS720 Smartphone Androi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52814"/>
          <a:stretch/>
        </p:blipFill>
        <p:spPr>
          <a:xfrm>
            <a:off x="4162721" y="1978119"/>
            <a:ext cx="919801" cy="153300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37626" r="29661" b="19995"/>
          <a:stretch/>
        </p:blipFill>
        <p:spPr>
          <a:xfrm rot="4947460">
            <a:off x="3172027" y="3764512"/>
            <a:ext cx="2830755" cy="1138499"/>
          </a:xfrm>
          <a:prstGeom prst="rect">
            <a:avLst/>
          </a:prstGeom>
        </p:spPr>
      </p:pic>
      <p:sp>
        <p:nvSpPr>
          <p:cNvPr id="87" name="TextBox 16"/>
          <p:cNvSpPr txBox="1"/>
          <p:nvPr/>
        </p:nvSpPr>
        <p:spPr>
          <a:xfrm>
            <a:off x="2555440" y="1087178"/>
            <a:ext cx="406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Android smartphone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with RTL-SDR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97856" y="4184822"/>
            <a:ext cx="153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Latency: x 69</a:t>
            </a:r>
          </a:p>
          <a:p>
            <a:r>
              <a:rPr lang="en-US" dirty="0" smtClean="0"/>
              <a:t>Energy: x 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4985" y="4180363"/>
            <a:ext cx="153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Latency: x 73</a:t>
            </a:r>
          </a:p>
          <a:p>
            <a:r>
              <a:rPr lang="en-US" dirty="0" smtClean="0"/>
              <a:t>Energy: x 8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0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“Spectrum Patrolling with Crowdsourced Spectrum Sensors”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962353" y="4481738"/>
            <a:ext cx="2136885" cy="1076418"/>
          </a:xfrm>
          <a:prstGeom prst="wedgeRoundRectCallout">
            <a:avLst>
              <a:gd name="adj1" fmla="val -68136"/>
              <a:gd name="adj2" fmla="val 840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INFOCOM’18,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IEEE Trans. Cog. Comm’19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44</a:t>
            </a:fld>
            <a:endParaRPr lang="en-US" dirty="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 rot="5400000">
            <a:off x="2137658" y="1536241"/>
            <a:ext cx="4726954" cy="4726954"/>
          </a:xfrm>
          <a:prstGeom prst="pie">
            <a:avLst>
              <a:gd name="adj1" fmla="val 10797748"/>
              <a:gd name="adj2" fmla="val 16186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>
            <a:off x="2133808" y="1522114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e 19"/>
          <p:cNvSpPr>
            <a:spLocks noChangeAspect="1"/>
          </p:cNvSpPr>
          <p:nvPr/>
        </p:nvSpPr>
        <p:spPr>
          <a:xfrm rot="16200000">
            <a:off x="2145953" y="1553506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e 23"/>
          <p:cNvSpPr>
            <a:spLocks noChangeAspect="1"/>
          </p:cNvSpPr>
          <p:nvPr/>
        </p:nvSpPr>
        <p:spPr>
          <a:xfrm rot="10800000">
            <a:off x="2153090" y="1536241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06148" y="3085123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590263" y="2984325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38101" y="2316296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07641" y="2301850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Online Sensor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Selection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1850" y="325015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62764" y="4631600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0283" y="4631600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5650" y="2927759"/>
            <a:ext cx="1983341" cy="1908930"/>
            <a:chOff x="1565440" y="1094940"/>
            <a:chExt cx="5616118" cy="4655765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34" name="Rectangle 96"/>
            <p:cNvSpPr/>
            <p:nvPr/>
          </p:nvSpPr>
          <p:spPr>
            <a:xfrm>
              <a:off x="1565440" y="1094940"/>
              <a:ext cx="5605922" cy="4655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TextBox 35"/>
          <p:cNvSpPr txBox="1"/>
          <p:nvPr/>
        </p:nvSpPr>
        <p:spPr>
          <a:xfrm>
            <a:off x="3440866" y="3198183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Sensors May also Send their Local Decisions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29" name="Rectangle 2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5" name="Rectangle 74" descr=" 2"/>
          <p:cNvSpPr/>
          <p:nvPr/>
        </p:nvSpPr>
        <p:spPr>
          <a:xfrm>
            <a:off x="939799" y="1147155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72" name="Picture 71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73" name="Picture 72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4" name="Straight Arrow Connector 73"/>
          <p:cNvCxnSpPr>
            <a:cxnSpLocks/>
          </p:cNvCxnSpPr>
          <p:nvPr/>
        </p:nvCxnSpPr>
        <p:spPr>
          <a:xfrm>
            <a:off x="1941249" y="1443201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ylinder 106">
            <a:extLst>
              <a:ext uri="{FF2B5EF4-FFF2-40B4-BE49-F238E27FC236}">
                <a16:creationId xmlns="" xmlns:a16="http://schemas.microsoft.com/office/drawing/2014/main" id="{3C8DCE5F-3D71-4852-A55A-C3D1CC32E284}"/>
              </a:ext>
            </a:extLst>
          </p:cNvPr>
          <p:cNvSpPr/>
          <p:nvPr/>
        </p:nvSpPr>
        <p:spPr>
          <a:xfrm>
            <a:off x="6176330" y="3649850"/>
            <a:ext cx="976927" cy="1574639"/>
          </a:xfrm>
          <a:prstGeom prst="can">
            <a:avLst>
              <a:gd name="adj" fmla="val 22045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B1DF2EF-620E-406D-94D8-114B2D41FEF4}"/>
              </a:ext>
            </a:extLst>
          </p:cNvPr>
          <p:cNvSpPr txBox="1"/>
          <p:nvPr/>
        </p:nvSpPr>
        <p:spPr>
          <a:xfrm>
            <a:off x="6076212" y="4118947"/>
            <a:ext cx="120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Fusion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Algorithm</a:t>
            </a:r>
          </a:p>
        </p:txBody>
      </p:sp>
      <p:sp>
        <p:nvSpPr>
          <p:cNvPr id="70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1583" y="3887700"/>
            <a:ext cx="3523678" cy="7035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19536" y="3749499"/>
            <a:ext cx="1309187" cy="42884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43719" y="2326579"/>
            <a:ext cx="1598535" cy="1543706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47272" y="5776976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Fusion algorithm needs to get a global decision about the presence of transmitter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: Rounded Corners 40">
            <a:extLst>
              <a:ext uri="{FF2B5EF4-FFF2-40B4-BE49-F238E27FC236}">
                <a16:creationId xmlns="" xmlns:a16="http://schemas.microsoft.com/office/drawing/2014/main" id="{CC7F1A86-FC35-4CC6-A3C9-7ADCAB8CE8F1}"/>
              </a:ext>
            </a:extLst>
          </p:cNvPr>
          <p:cNvSpPr/>
          <p:nvPr/>
        </p:nvSpPr>
        <p:spPr>
          <a:xfrm>
            <a:off x="976725" y="1181650"/>
            <a:ext cx="2009279" cy="943103"/>
          </a:xfrm>
          <a:prstGeom prst="roundRect">
            <a:avLst>
              <a:gd name="adj" fmla="val 124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64A40731-85E7-4969-A434-29FD0EA69566}"/>
              </a:ext>
            </a:extLst>
          </p:cNvPr>
          <p:cNvSpPr/>
          <p:nvPr/>
        </p:nvSpPr>
        <p:spPr>
          <a:xfrm>
            <a:off x="1039157" y="1239816"/>
            <a:ext cx="91852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Present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D8EDD6F6-386F-4F7D-8145-AFAC06E50097}"/>
              </a:ext>
            </a:extLst>
          </p:cNvPr>
          <p:cNvSpPr/>
          <p:nvPr/>
        </p:nvSpPr>
        <p:spPr>
          <a:xfrm>
            <a:off x="1039157" y="1681367"/>
            <a:ext cx="91852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Absent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4A40731-85E7-4969-A434-29FD0EA69566}"/>
              </a:ext>
            </a:extLst>
          </p:cNvPr>
          <p:cNvSpPr/>
          <p:nvPr/>
        </p:nvSpPr>
        <p:spPr>
          <a:xfrm>
            <a:off x="4321548" y="2867132"/>
            <a:ext cx="91852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Present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4A40731-85E7-4969-A434-29FD0EA69566}"/>
              </a:ext>
            </a:extLst>
          </p:cNvPr>
          <p:cNvSpPr/>
          <p:nvPr/>
        </p:nvSpPr>
        <p:spPr>
          <a:xfrm>
            <a:off x="3101652" y="3779257"/>
            <a:ext cx="91852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Present</a:t>
            </a:r>
          </a:p>
        </p:txBody>
      </p:sp>
      <p:graphicFrame>
        <p:nvGraphicFramePr>
          <p:cNvPr id="86" name="Table 85">
            <a:extLst>
              <a:ext uri="{FF2B5EF4-FFF2-40B4-BE49-F238E27FC236}">
                <a16:creationId xmlns="" xmlns:a16="http://schemas.microsoft.com/office/drawing/2014/main" id="{9C4B93E3-EBEA-47F4-A8AB-1B98FDF52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8406"/>
              </p:ext>
            </p:extLst>
          </p:nvPr>
        </p:nvGraphicFramePr>
        <p:xfrm>
          <a:off x="7246563" y="3738344"/>
          <a:ext cx="1855770" cy="14955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7885">
                  <a:extLst>
                    <a:ext uri="{9D8B030D-6E8A-4147-A177-3AD203B41FA5}">
                      <a16:colId xmlns="" xmlns:a16="http://schemas.microsoft.com/office/drawing/2014/main" val="327903367"/>
                    </a:ext>
                  </a:extLst>
                </a:gridCol>
                <a:gridCol w="927885">
                  <a:extLst>
                    <a:ext uri="{9D8B030D-6E8A-4147-A177-3AD203B41FA5}">
                      <a16:colId xmlns="" xmlns:a16="http://schemas.microsoft.com/office/drawing/2014/main" val="3826427586"/>
                    </a:ext>
                  </a:extLst>
                </a:gridCol>
              </a:tblGrid>
              <a:tr h="6348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Global</a:t>
                      </a:r>
                      <a:r>
                        <a:rPr lang="en-US" sz="2000" b="0" baseline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Decision</a:t>
                      </a:r>
                      <a:endParaRPr lang="en-US" sz="2000" b="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2128" marR="92128" marT="46064" marB="460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55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2128" marR="92128" marT="46064" marB="460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55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034508"/>
                  </a:ext>
                </a:extLst>
              </a:tr>
              <a:tr h="35912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2128" marR="92128" marT="46064" marB="46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2128" marR="92128" marT="46064" marB="46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964683"/>
                  </a:ext>
                </a:extLst>
              </a:tr>
              <a:tr h="35912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2128" marR="92128" marT="46064" marB="46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2128" marR="92128" marT="46064" marB="46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4488962"/>
                  </a:ext>
                </a:extLst>
              </a:tr>
            </a:tbl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E1ECE613-892A-4A43-A985-97038EDFA431}"/>
              </a:ext>
            </a:extLst>
          </p:cNvPr>
          <p:cNvSpPr/>
          <p:nvPr/>
        </p:nvSpPr>
        <p:spPr>
          <a:xfrm>
            <a:off x="8170754" y="4595581"/>
            <a:ext cx="907716" cy="35394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700" dirty="0"/>
              <a:t>Absent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1D44481-F2DB-4341-BAA7-9CCFC6E895B7}"/>
              </a:ext>
            </a:extLst>
          </p:cNvPr>
          <p:cNvSpPr/>
          <p:nvPr/>
        </p:nvSpPr>
        <p:spPr>
          <a:xfrm>
            <a:off x="7254160" y="4600685"/>
            <a:ext cx="914164" cy="35394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700" dirty="0"/>
              <a:t>Present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F60BC6B-FB76-41F6-867B-8E31360D7D3D}"/>
              </a:ext>
            </a:extLst>
          </p:cNvPr>
          <p:cNvSpPr txBox="1"/>
          <p:nvPr/>
        </p:nvSpPr>
        <p:spPr>
          <a:xfrm>
            <a:off x="1881936" y="1346418"/>
            <a:ext cx="115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</a:t>
            </a:r>
            <a:br>
              <a:rPr lang="en-US" dirty="0"/>
            </a:br>
            <a:r>
              <a:rPr lang="en-US" dirty="0"/>
              <a:t>Decisions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8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647272" y="5776976"/>
            <a:ext cx="8245268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weigh the </a:t>
            </a:r>
            <a:r>
              <a:rPr lang="en-US" sz="28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output of each sensor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get the </a:t>
            </a:r>
            <a:r>
              <a:rPr lang="en-US" sz="28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optimal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global decision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Utilize Local Decisions to get a Global Decision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6932" y="1090084"/>
            <a:ext cx="5616118" cy="4655765"/>
            <a:chOff x="1565440" y="1094940"/>
            <a:chExt cx="5616118" cy="4655765"/>
          </a:xfrm>
        </p:grpSpPr>
        <p:sp>
          <p:nvSpPr>
            <p:cNvPr id="29" name="Rectangle 2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6" name="Rectangle 85" descr=" 2"/>
          <p:cNvSpPr/>
          <p:nvPr/>
        </p:nvSpPr>
        <p:spPr>
          <a:xfrm>
            <a:off x="923489" y="1162285"/>
            <a:ext cx="5189562" cy="45895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982124" y="4646995"/>
            <a:ext cx="847234" cy="631280"/>
            <a:chOff x="6525341" y="4321230"/>
            <a:chExt cx="847234" cy="6312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38" y="2255092"/>
            <a:ext cx="258336" cy="645840"/>
          </a:xfrm>
          <a:prstGeom prst="rect">
            <a:avLst/>
          </a:prstGeom>
        </p:spPr>
      </p:pic>
      <p:pic>
        <p:nvPicPr>
          <p:cNvPr id="72" name="Picture 71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2" y="2298760"/>
            <a:ext cx="901780" cy="673159"/>
          </a:xfrm>
          <a:prstGeom prst="rect">
            <a:avLst/>
          </a:prstGeom>
        </p:spPr>
      </p:pic>
      <p:pic>
        <p:nvPicPr>
          <p:cNvPr id="73" name="Picture 72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5" y="2173833"/>
            <a:ext cx="409745" cy="29930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729460" y="20000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4" name="Straight Arrow Connector 73"/>
          <p:cNvCxnSpPr>
            <a:cxnSpLocks/>
          </p:cNvCxnSpPr>
          <p:nvPr/>
        </p:nvCxnSpPr>
        <p:spPr>
          <a:xfrm>
            <a:off x="1941249" y="1443201"/>
            <a:ext cx="270399" cy="6158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2605481" y="3846021"/>
            <a:ext cx="3900126" cy="780761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30569" y="3708601"/>
            <a:ext cx="1671370" cy="570426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Freeform: Shape 45">
            <a:extLst>
              <a:ext uri="{FF2B5EF4-FFF2-40B4-BE49-F238E27FC236}">
                <a16:creationId xmlns=""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4854405" y="2316394"/>
            <a:ext cx="1680783" cy="165140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Rectangle: Rounded Corners 40">
            <a:extLst>
              <a:ext uri="{FF2B5EF4-FFF2-40B4-BE49-F238E27FC236}">
                <a16:creationId xmlns="" xmlns:a16="http://schemas.microsoft.com/office/drawing/2014/main" id="{CC7F1A86-FC35-4CC6-A3C9-7ADCAB8CE8F1}"/>
              </a:ext>
            </a:extLst>
          </p:cNvPr>
          <p:cNvSpPr/>
          <p:nvPr/>
        </p:nvSpPr>
        <p:spPr>
          <a:xfrm>
            <a:off x="976725" y="1181650"/>
            <a:ext cx="2009279" cy="943103"/>
          </a:xfrm>
          <a:prstGeom prst="roundRect">
            <a:avLst>
              <a:gd name="adj" fmla="val 124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FF60BC6B-FB76-41F6-867B-8E31360D7D3D}"/>
              </a:ext>
            </a:extLst>
          </p:cNvPr>
          <p:cNvSpPr txBox="1"/>
          <p:nvPr/>
        </p:nvSpPr>
        <p:spPr>
          <a:xfrm>
            <a:off x="1881936" y="1346418"/>
            <a:ext cx="115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</a:t>
            </a:r>
            <a:br>
              <a:rPr lang="en-US" dirty="0"/>
            </a:br>
            <a:r>
              <a:rPr lang="en-US" dirty="0"/>
              <a:t>Decisions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64A40731-85E7-4969-A434-29FD0EA69566}"/>
              </a:ext>
            </a:extLst>
          </p:cNvPr>
          <p:cNvSpPr/>
          <p:nvPr/>
        </p:nvSpPr>
        <p:spPr>
          <a:xfrm>
            <a:off x="1039157" y="1239816"/>
            <a:ext cx="91852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Present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D8EDD6F6-386F-4F7D-8145-AFAC06E50097}"/>
              </a:ext>
            </a:extLst>
          </p:cNvPr>
          <p:cNvSpPr/>
          <p:nvPr/>
        </p:nvSpPr>
        <p:spPr>
          <a:xfrm>
            <a:off x="1034394" y="1681367"/>
            <a:ext cx="90905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Absent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4A40731-85E7-4969-A434-29FD0EA69566}"/>
              </a:ext>
            </a:extLst>
          </p:cNvPr>
          <p:cNvSpPr/>
          <p:nvPr/>
        </p:nvSpPr>
        <p:spPr>
          <a:xfrm>
            <a:off x="4321548" y="2867132"/>
            <a:ext cx="91852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Present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4A40731-85E7-4969-A434-29FD0EA69566}"/>
              </a:ext>
            </a:extLst>
          </p:cNvPr>
          <p:cNvSpPr/>
          <p:nvPr/>
        </p:nvSpPr>
        <p:spPr>
          <a:xfrm>
            <a:off x="3101652" y="3779257"/>
            <a:ext cx="91852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AA55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Present</a:t>
            </a:r>
          </a:p>
        </p:txBody>
      </p:sp>
      <p:sp>
        <p:nvSpPr>
          <p:cNvPr id="75" name="Right Arrow 39">
            <a:extLst>
              <a:ext uri="{FF2B5EF4-FFF2-40B4-BE49-F238E27FC236}">
                <a16:creationId xmlns="" xmlns:a16="http://schemas.microsoft.com/office/drawing/2014/main" id="{BEF20D76-095C-4321-874A-8EC77DDC975A}"/>
              </a:ext>
            </a:extLst>
          </p:cNvPr>
          <p:cNvSpPr/>
          <p:nvPr/>
        </p:nvSpPr>
        <p:spPr>
          <a:xfrm>
            <a:off x="7515260" y="4355947"/>
            <a:ext cx="357008" cy="389200"/>
          </a:xfrm>
          <a:prstGeom prst="rightArrow">
            <a:avLst>
              <a:gd name="adj1" fmla="val 50000"/>
              <a:gd name="adj2" fmla="val 50000"/>
            </a:avLst>
          </a:prstGeom>
          <a:pattFill prst="pct3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ylinder 106">
            <a:extLst>
              <a:ext uri="{FF2B5EF4-FFF2-40B4-BE49-F238E27FC236}">
                <a16:creationId xmlns="" xmlns:a16="http://schemas.microsoft.com/office/drawing/2014/main" id="{3C8DCE5F-3D71-4852-A55A-C3D1CC32E284}"/>
              </a:ext>
            </a:extLst>
          </p:cNvPr>
          <p:cNvSpPr/>
          <p:nvPr/>
        </p:nvSpPr>
        <p:spPr>
          <a:xfrm>
            <a:off x="6543873" y="3714207"/>
            <a:ext cx="1015076" cy="1574639"/>
          </a:xfrm>
          <a:prstGeom prst="can">
            <a:avLst>
              <a:gd name="adj" fmla="val 22045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Segoe UI Semibold" panose="020B0702040204020203" pitchFamily="34" charset="0"/>
            </a:endParaRPr>
          </a:p>
        </p:txBody>
      </p:sp>
      <p:graphicFrame>
        <p:nvGraphicFramePr>
          <p:cNvPr id="89" name="Table 88">
            <a:extLst>
              <a:ext uri="{FF2B5EF4-FFF2-40B4-BE49-F238E27FC236}">
                <a16:creationId xmlns="" xmlns:a16="http://schemas.microsoft.com/office/drawing/2014/main" id="{9C4B93E3-EBEA-47F4-A8AB-1B98FDF52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89486"/>
              </p:ext>
            </p:extLst>
          </p:nvPr>
        </p:nvGraphicFramePr>
        <p:xfrm>
          <a:off x="7872268" y="3982871"/>
          <a:ext cx="1230065" cy="1006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30065">
                  <a:extLst>
                    <a:ext uri="{9D8B030D-6E8A-4147-A177-3AD203B41FA5}">
                      <a16:colId xmlns="" xmlns:a16="http://schemas.microsoft.com/office/drawing/2014/main" val="327903367"/>
                    </a:ext>
                  </a:extLst>
                </a:gridCol>
              </a:tblGrid>
              <a:tr h="81220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Optimal global</a:t>
                      </a:r>
                      <a:r>
                        <a:rPr lang="en-US" sz="2000" b="0" baseline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decision</a:t>
                      </a:r>
                      <a:endParaRPr lang="en-US" sz="2000" b="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2128" marR="92128" marT="46064" marB="460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55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03450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B1DF2EF-620E-406D-94D8-114B2D41FEF4}"/>
              </a:ext>
            </a:extLst>
          </p:cNvPr>
          <p:cNvSpPr txBox="1"/>
          <p:nvPr/>
        </p:nvSpPr>
        <p:spPr>
          <a:xfrm>
            <a:off x="6465350" y="4209350"/>
            <a:ext cx="120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Fusion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algorithm</a:t>
            </a:r>
          </a:p>
        </p:txBody>
      </p:sp>
      <p:sp>
        <p:nvSpPr>
          <p:cNvPr id="91" name="Right Arrow 39">
            <a:extLst>
              <a:ext uri="{FF2B5EF4-FFF2-40B4-BE49-F238E27FC236}">
                <a16:creationId xmlns="" xmlns:a16="http://schemas.microsoft.com/office/drawing/2014/main" id="{1104C86C-65FA-49EA-810B-9730E2162BD6}"/>
              </a:ext>
            </a:extLst>
          </p:cNvPr>
          <p:cNvSpPr/>
          <p:nvPr/>
        </p:nvSpPr>
        <p:spPr>
          <a:xfrm rot="5400000">
            <a:off x="6725254" y="1998762"/>
            <a:ext cx="697131" cy="389200"/>
          </a:xfrm>
          <a:prstGeom prst="rightArrow">
            <a:avLst/>
          </a:prstGeom>
          <a:pattFill prst="pct3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26">
            <a:extLst>
              <a:ext uri="{FF2B5EF4-FFF2-40B4-BE49-F238E27FC236}">
                <a16:creationId xmlns="" xmlns:a16="http://schemas.microsoft.com/office/drawing/2014/main" id="{DD5F3EAB-6139-46B4-B4FA-633D10047D7C}"/>
              </a:ext>
            </a:extLst>
          </p:cNvPr>
          <p:cNvSpPr/>
          <p:nvPr/>
        </p:nvSpPr>
        <p:spPr>
          <a:xfrm>
            <a:off x="6433010" y="1008759"/>
            <a:ext cx="1283630" cy="843615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406230EF-AF1C-4846-AAC6-B7FA88732676}"/>
              </a:ext>
            </a:extLst>
          </p:cNvPr>
          <p:cNvSpPr txBox="1"/>
          <p:nvPr/>
        </p:nvSpPr>
        <p:spPr>
          <a:xfrm>
            <a:off x="6318985" y="1182901"/>
            <a:ext cx="150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</a:t>
            </a:r>
            <a:r>
              <a:rPr lang="en-US" dirty="0" smtClean="0"/>
              <a:t>Model (P</a:t>
            </a:r>
            <a:r>
              <a:rPr lang="en-US" sz="1100" dirty="0" smtClean="0"/>
              <a:t>D</a:t>
            </a:r>
            <a:r>
              <a:rPr lang="en-US" dirty="0" smtClean="0"/>
              <a:t>, P</a:t>
            </a:r>
            <a:r>
              <a:rPr lang="en-US" sz="1100" dirty="0" smtClean="0"/>
              <a:t>FA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5" name="Right Arrow 39">
            <a:extLst>
              <a:ext uri="{FF2B5EF4-FFF2-40B4-BE49-F238E27FC236}">
                <a16:creationId xmlns="" xmlns:a16="http://schemas.microsoft.com/office/drawing/2014/main" id="{ACF227A6-401D-4443-8F16-DD5092DC33A5}"/>
              </a:ext>
            </a:extLst>
          </p:cNvPr>
          <p:cNvSpPr/>
          <p:nvPr/>
        </p:nvSpPr>
        <p:spPr>
          <a:xfrm rot="5400000">
            <a:off x="6765765" y="3377711"/>
            <a:ext cx="613248" cy="389200"/>
          </a:xfrm>
          <a:prstGeom prst="rightArrow">
            <a:avLst/>
          </a:prstGeom>
          <a:pattFill prst="pct3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ular Callout 27">
            <a:extLst>
              <a:ext uri="{FF2B5EF4-FFF2-40B4-BE49-F238E27FC236}">
                <a16:creationId xmlns="" xmlns:a16="http://schemas.microsoft.com/office/drawing/2014/main" id="{B3C87D23-6034-4CAE-9A2A-CD5F2032A54B}"/>
              </a:ext>
            </a:extLst>
          </p:cNvPr>
          <p:cNvSpPr/>
          <p:nvPr/>
        </p:nvSpPr>
        <p:spPr>
          <a:xfrm>
            <a:off x="6133561" y="2556018"/>
            <a:ext cx="1894689" cy="706442"/>
          </a:xfrm>
          <a:prstGeom prst="wedgeRoundRectCallout">
            <a:avLst>
              <a:gd name="adj1" fmla="val 15040"/>
              <a:gd name="adj2" fmla="val 4870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Linear combination</a:t>
            </a: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6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647272" y="5741464"/>
            <a:ext cx="7849456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sensor fusion </a:t>
            </a:r>
            <a:r>
              <a:rPr lang="en-US" sz="2800" b="1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performs better</a:t>
            </a:r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than baseline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Evaluation of Our Sensor Fusion Algorithm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5" y="1083364"/>
            <a:ext cx="5899310" cy="4460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196149" y="1375925"/>
            <a:ext cx="13386" cy="1276659"/>
          </a:xfrm>
          <a:prstGeom prst="line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044182" y="1508799"/>
            <a:ext cx="3594735" cy="1349731"/>
          </a:xfrm>
          <a:prstGeom prst="wedgeRoundRectCallout">
            <a:avLst>
              <a:gd name="adj1" fmla="val -71831"/>
              <a:gd name="adj2" fmla="val -11664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 to 38% improvement in accuracy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0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Contributions on Spectrum Patrolling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ie 4"/>
          <p:cNvSpPr>
            <a:spLocks noChangeAspect="1"/>
          </p:cNvSpPr>
          <p:nvPr/>
        </p:nvSpPr>
        <p:spPr>
          <a:xfrm rot="5400000">
            <a:off x="2248182" y="1536241"/>
            <a:ext cx="4726954" cy="4726954"/>
          </a:xfrm>
          <a:prstGeom prst="pie">
            <a:avLst>
              <a:gd name="adj1" fmla="val 10797748"/>
              <a:gd name="adj2" fmla="val 16186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e 5"/>
          <p:cNvSpPr>
            <a:spLocks noChangeAspect="1"/>
          </p:cNvSpPr>
          <p:nvPr/>
        </p:nvSpPr>
        <p:spPr>
          <a:xfrm>
            <a:off x="2244332" y="1522114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e 6"/>
          <p:cNvSpPr>
            <a:spLocks noChangeAspect="1"/>
          </p:cNvSpPr>
          <p:nvPr/>
        </p:nvSpPr>
        <p:spPr>
          <a:xfrm rot="16200000">
            <a:off x="2256477" y="1553506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e 7"/>
          <p:cNvSpPr>
            <a:spLocks noChangeAspect="1"/>
          </p:cNvSpPr>
          <p:nvPr/>
        </p:nvSpPr>
        <p:spPr>
          <a:xfrm rot="10800000">
            <a:off x="2263614" y="1536241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6672" y="3085123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700787" y="2984325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8625" y="2316296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8165" y="2301850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Online Sensor</a:t>
            </a:r>
          </a:p>
          <a:p>
            <a:r>
              <a:rPr lang="en-US" sz="2400" dirty="0" smtClean="0"/>
              <a:t>Selection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22374" y="325015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73288" y="4631600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80807" y="4631600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152961" y="1875375"/>
            <a:ext cx="2147081" cy="1076419"/>
          </a:xfrm>
          <a:prstGeom prst="wedgeRoundRectCallout">
            <a:avLst>
              <a:gd name="adj1" fmla="val 63924"/>
              <a:gd name="adj2" fmla="val 229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INFOCOM’20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(Under Submission)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339486" y="4495566"/>
            <a:ext cx="1960556" cy="1076418"/>
          </a:xfrm>
          <a:prstGeom prst="wedgeRoundRectCallout">
            <a:avLst>
              <a:gd name="adj1" fmla="val 65986"/>
              <a:gd name="adj2" fmla="val 1146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DySPAN’18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48</a:t>
            </a:fld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6921152" y="1875375"/>
            <a:ext cx="2136885" cy="1076418"/>
          </a:xfrm>
          <a:prstGeom prst="wedgeRoundRectCallout">
            <a:avLst>
              <a:gd name="adj1" fmla="val -62353"/>
              <a:gd name="adj2" fmla="val 252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be submitted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921153" y="4481738"/>
            <a:ext cx="2136884" cy="1076418"/>
          </a:xfrm>
          <a:prstGeom prst="wedgeRoundRectCallout">
            <a:avLst>
              <a:gd name="adj1" fmla="val -63509"/>
              <a:gd name="adj2" fmla="val 1376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INFOCOM’18,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IEEE Trans. Cog. Comm’19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9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34440"/>
            <a:ext cx="7886700" cy="4942523"/>
          </a:xfrm>
        </p:spPr>
        <p:txBody>
          <a:bodyPr>
            <a:normAutofit/>
          </a:bodyPr>
          <a:lstStyle/>
          <a:p>
            <a:r>
              <a:rPr lang="en-US" dirty="0"/>
              <a:t>Introduction and Motivation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Low-cost Spectrum Monitoring</a:t>
            </a:r>
          </a:p>
          <a:p>
            <a:endParaRPr lang="en-US" sz="2800" dirty="0"/>
          </a:p>
          <a:p>
            <a:r>
              <a:rPr lang="en-US" dirty="0">
                <a:solidFill>
                  <a:srgbClr val="FF0000"/>
                </a:solidFill>
              </a:rPr>
              <a:t>Computation </a:t>
            </a:r>
            <a:r>
              <a:rPr lang="en-US" dirty="0" smtClean="0">
                <a:solidFill>
                  <a:srgbClr val="FF0000"/>
                </a:solidFill>
              </a:rPr>
              <a:t>Offloading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Scheduling to Minimize Execution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Satisfying Latency Constraints over </a:t>
            </a:r>
            <a:r>
              <a:rPr lang="en-US" dirty="0" err="1" smtClean="0">
                <a:solidFill>
                  <a:srgbClr val="FF0000"/>
                </a:solidFill>
              </a:rPr>
              <a:t>Lossy</a:t>
            </a:r>
            <a:r>
              <a:rPr lang="en-US" dirty="0" smtClean="0">
                <a:solidFill>
                  <a:srgbClr val="FF0000"/>
                </a:solidFill>
              </a:rPr>
              <a:t> Networks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Content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49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9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roducing the iWatch - YouTube (hilarious video o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70" y="4632356"/>
            <a:ext cx="1543237" cy="1068251"/>
          </a:xfrm>
          <a:prstGeom prst="rect">
            <a:avLst/>
          </a:prstGeom>
        </p:spPr>
      </p:pic>
      <p:pic>
        <p:nvPicPr>
          <p:cNvPr id="11" name="Picture 10" descr="Amazon Echo Voice Controlled Home Assistant and Wireles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8" y="4594369"/>
            <a:ext cx="1111689" cy="111168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Computation offloading can allow running of complex applications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079" y="1458930"/>
            <a:ext cx="4756934" cy="33801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41093" y="5960516"/>
            <a:ext cx="8292447" cy="80965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Small </a:t>
            </a: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devices can </a:t>
            </a:r>
            <a:r>
              <a:rPr lang="en-US" sz="26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offload 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their compute-intensive </a:t>
            </a: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tasks to devices with larger processors</a:t>
            </a:r>
          </a:p>
        </p:txBody>
      </p:sp>
      <p:pic>
        <p:nvPicPr>
          <p:cNvPr id="7" name="Picture 6" descr="Laptop transparent PNG 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" y="1457763"/>
            <a:ext cx="1912696" cy="1177570"/>
          </a:xfrm>
          <a:prstGeom prst="rect">
            <a:avLst/>
          </a:prstGeom>
        </p:spPr>
      </p:pic>
      <p:pic>
        <p:nvPicPr>
          <p:cNvPr id="9" name="Picture 8" descr="Radio E.B.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8" y="2697969"/>
            <a:ext cx="1533899" cy="1533899"/>
          </a:xfrm>
          <a:prstGeom prst="rect">
            <a:avLst/>
          </a:prstGeom>
        </p:spPr>
      </p:pic>
      <p:pic>
        <p:nvPicPr>
          <p:cNvPr id="10" name="Picture 9" descr="Incandescent light bulb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2" y="4599098"/>
            <a:ext cx="597278" cy="992352"/>
          </a:xfrm>
          <a:prstGeom prst="rect">
            <a:avLst/>
          </a:prstGeom>
        </p:spPr>
      </p:pic>
      <p:pic>
        <p:nvPicPr>
          <p:cNvPr id="13" name="Picture 12" descr="icon system for network connectivity? - User Experienc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409" y="3021396"/>
            <a:ext cx="1015992" cy="80094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7160" y="1268730"/>
            <a:ext cx="2720340" cy="462915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68886" y="1474689"/>
            <a:ext cx="2720340" cy="4150576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25586" y="1253905"/>
            <a:ext cx="1406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Access Point</a:t>
            </a:r>
          </a:p>
        </p:txBody>
      </p:sp>
      <p:pic>
        <p:nvPicPr>
          <p:cNvPr id="20" name="Picture 19" descr="Wireless network - Wikipe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59" y="4054888"/>
            <a:ext cx="1225838" cy="1327991"/>
          </a:xfrm>
          <a:prstGeom prst="rect">
            <a:avLst/>
          </a:prstGeom>
        </p:spPr>
      </p:pic>
      <p:pic>
        <p:nvPicPr>
          <p:cNvPr id="21" name="Picture 20" descr="VirtualAP - Utilidad en C# y scripting para crear un ..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98" y="1877734"/>
            <a:ext cx="1584960" cy="1584960"/>
          </a:xfrm>
          <a:prstGeom prst="rect">
            <a:avLst/>
          </a:prstGeom>
        </p:spPr>
      </p:pic>
      <p:pic>
        <p:nvPicPr>
          <p:cNvPr id="25" name="Picture 24" descr="File:Internet-web-browser.svg - Wikimedia Common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32" y="2731769"/>
            <a:ext cx="1458287" cy="145828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6918486" y="3460912"/>
            <a:ext cx="95998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86245" y="2439577"/>
            <a:ext cx="948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8037" y="2516717"/>
            <a:ext cx="140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Backhaul</a:t>
            </a:r>
          </a:p>
          <a:p>
            <a:r>
              <a:rPr lang="en-US" dirty="0"/>
              <a:t>Wired Network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491" y="1094360"/>
            <a:ext cx="1750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Wireless Devices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3166620" y="4495473"/>
            <a:ext cx="2829564" cy="781451"/>
          </a:xfrm>
          <a:prstGeom prst="wedgeRoundRectCallout">
            <a:avLst>
              <a:gd name="adj1" fmla="val -19758"/>
              <a:gd name="adj2" fmla="val -11294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devices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offload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cloud</a:t>
            </a:r>
          </a:p>
        </p:txBody>
      </p:sp>
      <p:sp>
        <p:nvSpPr>
          <p:cNvPr id="31" name="Freeform 30"/>
          <p:cNvSpPr/>
          <p:nvPr/>
        </p:nvSpPr>
        <p:spPr>
          <a:xfrm>
            <a:off x="2496065" y="3920309"/>
            <a:ext cx="4699329" cy="876353"/>
          </a:xfrm>
          <a:custGeom>
            <a:avLst/>
            <a:gdLst>
              <a:gd name="connsiteX0" fmla="*/ 0 w 4613189"/>
              <a:gd name="connsiteY0" fmla="*/ 651690 h 775258"/>
              <a:gd name="connsiteX1" fmla="*/ 1021492 w 4613189"/>
              <a:gd name="connsiteY1" fmla="*/ 901 h 775258"/>
              <a:gd name="connsiteX2" fmla="*/ 4613189 w 4613189"/>
              <a:gd name="connsiteY2" fmla="*/ 775258 h 77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3189" h="775258">
                <a:moveTo>
                  <a:pt x="0" y="651690"/>
                </a:moveTo>
                <a:cubicBezTo>
                  <a:pt x="126313" y="315998"/>
                  <a:pt x="252627" y="-19694"/>
                  <a:pt x="1021492" y="901"/>
                </a:cubicBezTo>
                <a:cubicBezTo>
                  <a:pt x="1790357" y="21496"/>
                  <a:pt x="3201773" y="398377"/>
                  <a:pt x="4613189" y="775258"/>
                </a:cubicBezTo>
              </a:path>
            </a:pathLst>
          </a:custGeom>
          <a:noFill/>
          <a:ln w="60325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353168" y="4054888"/>
            <a:ext cx="0" cy="39507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0" y="4358151"/>
            <a:ext cx="2068589" cy="1600572"/>
          </a:xfrm>
          <a:prstGeom prst="rect">
            <a:avLst/>
          </a:prstGeom>
        </p:spPr>
      </p:pic>
      <p:sp>
        <p:nvSpPr>
          <p:cNvPr id="35" name="TextBox 12"/>
          <p:cNvSpPr txBox="1"/>
          <p:nvPr/>
        </p:nvSpPr>
        <p:spPr>
          <a:xfrm>
            <a:off x="6995942" y="3926882"/>
            <a:ext cx="120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Server</a:t>
            </a:r>
          </a:p>
        </p:txBody>
      </p:sp>
      <p:pic>
        <p:nvPicPr>
          <p:cNvPr id="36" name="Picture 35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4554" y="4716184"/>
            <a:ext cx="445391" cy="6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93134" y="4618541"/>
            <a:ext cx="445391" cy="6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16800" y="4847141"/>
            <a:ext cx="445391" cy="6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Computation Offloading?</a:t>
            </a:r>
          </a:p>
        </p:txBody>
      </p:sp>
      <p:pic>
        <p:nvPicPr>
          <p:cNvPr id="6" name="Picture 5" descr="Radio E.B.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91" y="1467845"/>
            <a:ext cx="1533899" cy="153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40" y="1437151"/>
            <a:ext cx="2322521" cy="1797052"/>
          </a:xfrm>
          <a:prstGeom prst="rect">
            <a:avLst/>
          </a:prstGeom>
        </p:spPr>
      </p:pic>
      <p:pic>
        <p:nvPicPr>
          <p:cNvPr id="10" name="Picture 9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554" y="1795184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8134" y="16975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800" y="19261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41347" y="2121623"/>
            <a:ext cx="921406" cy="1553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6054" y="2041014"/>
            <a:ext cx="1204172" cy="23597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917388" y="2060205"/>
            <a:ext cx="266699" cy="21999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"/>
          <p:cNvSpPr txBox="1"/>
          <p:nvPr/>
        </p:nvSpPr>
        <p:spPr>
          <a:xfrm>
            <a:off x="2676527" y="3078690"/>
            <a:ext cx="158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Smartphone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74387" y="3433580"/>
            <a:ext cx="1371600" cy="2468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77941" y="3966981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99" y="43532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3492391" y="4500381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49" y="48866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89" y="54200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>
            <a:off x="3471371" y="3509781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29" y="38960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10"/>
          <p:cNvSpPr txBox="1"/>
          <p:nvPr/>
        </p:nvSpPr>
        <p:spPr>
          <a:xfrm>
            <a:off x="2854547" y="3999669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met()</a:t>
            </a:r>
          </a:p>
        </p:txBody>
      </p:sp>
      <p:sp>
        <p:nvSpPr>
          <p:cNvPr id="59" name="TextBox 18"/>
          <p:cNvSpPr txBox="1"/>
          <p:nvPr/>
        </p:nvSpPr>
        <p:spPr>
          <a:xfrm>
            <a:off x="2868341" y="4512049"/>
            <a:ext cx="82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gps</a:t>
            </a:r>
            <a:r>
              <a:rPr lang="en-US" sz="1600" dirty="0"/>
              <a:t>()</a:t>
            </a:r>
          </a:p>
        </p:txBody>
      </p:sp>
      <p:sp>
        <p:nvSpPr>
          <p:cNvPr id="60" name="TextBox 20"/>
          <p:cNvSpPr txBox="1"/>
          <p:nvPr/>
        </p:nvSpPr>
        <p:spPr>
          <a:xfrm>
            <a:off x="3422759" y="4009427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100 </a:t>
            </a:r>
            <a:r>
              <a:rPr lang="en-US" sz="1600" dirty="0" err="1"/>
              <a:t>ms</a:t>
            </a:r>
            <a:endParaRPr lang="en-US" sz="1600" dirty="0"/>
          </a:p>
        </p:txBody>
      </p:sp>
      <p:sp>
        <p:nvSpPr>
          <p:cNvPr id="61" name="TextBox 21"/>
          <p:cNvSpPr txBox="1"/>
          <p:nvPr/>
        </p:nvSpPr>
        <p:spPr>
          <a:xfrm>
            <a:off x="3461517" y="4521401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50 </a:t>
            </a:r>
            <a:r>
              <a:rPr lang="en-US" sz="1600" dirty="0" err="1"/>
              <a:t>ms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06256" y="503822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1"/>
          <p:cNvSpPr txBox="1"/>
          <p:nvPr/>
        </p:nvSpPr>
        <p:spPr>
          <a:xfrm>
            <a:off x="3445087" y="5055712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200 </a:t>
            </a:r>
            <a:r>
              <a:rPr lang="en-US" sz="1600" dirty="0" err="1"/>
              <a:t>ms</a:t>
            </a:r>
            <a:endParaRPr lang="en-US" sz="1600" dirty="0"/>
          </a:p>
        </p:txBody>
      </p:sp>
      <p:sp>
        <p:nvSpPr>
          <p:cNvPr id="64" name="TextBox 18"/>
          <p:cNvSpPr txBox="1"/>
          <p:nvPr/>
        </p:nvSpPr>
        <p:spPr>
          <a:xfrm>
            <a:off x="2905331" y="5046189"/>
            <a:ext cx="82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net()</a:t>
            </a:r>
            <a:endParaRPr lang="en-US" sz="1600" dirty="0"/>
          </a:p>
        </p:txBody>
      </p:sp>
      <p:sp>
        <p:nvSpPr>
          <p:cNvPr id="65" name="TextBox 41"/>
          <p:cNvSpPr txBox="1"/>
          <p:nvPr/>
        </p:nvSpPr>
        <p:spPr>
          <a:xfrm>
            <a:off x="2675861" y="5563906"/>
            <a:ext cx="158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Total = </a:t>
            </a:r>
            <a:r>
              <a:rPr lang="en-US" sz="1600" dirty="0" smtClean="0"/>
              <a:t>350 </a:t>
            </a:r>
            <a:r>
              <a:rPr lang="en-US" sz="1600" dirty="0" err="1"/>
              <a:t>ms</a:t>
            </a:r>
            <a:endParaRPr lang="en-US" sz="1600" dirty="0"/>
          </a:p>
        </p:txBody>
      </p:sp>
      <p:sp>
        <p:nvSpPr>
          <p:cNvPr id="35" name="TextBox 12"/>
          <p:cNvSpPr txBox="1"/>
          <p:nvPr/>
        </p:nvSpPr>
        <p:spPr>
          <a:xfrm>
            <a:off x="5634246" y="1083796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Server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1975793" y="1095299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Smartphone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47272" y="5892670"/>
            <a:ext cx="8218432" cy="78132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Offloading can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reduce execution time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applications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Computation Offloading?</a:t>
            </a:r>
          </a:p>
        </p:txBody>
      </p:sp>
      <p:pic>
        <p:nvPicPr>
          <p:cNvPr id="6" name="Picture 5" descr="Radio E.B.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91" y="1467845"/>
            <a:ext cx="1533899" cy="153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40" y="1437151"/>
            <a:ext cx="2322521" cy="1797052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5634246" y="1083796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Server</a:t>
            </a:r>
          </a:p>
        </p:txBody>
      </p:sp>
      <p:pic>
        <p:nvPicPr>
          <p:cNvPr id="10" name="Picture 9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554" y="1795184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8134" y="16975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800" y="19261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41347" y="2121623"/>
            <a:ext cx="921406" cy="1553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6054" y="2041014"/>
            <a:ext cx="1204172" cy="23597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917388" y="2060205"/>
            <a:ext cx="266699" cy="21999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1975793" y="1095299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Smartphone</a:t>
            </a:r>
          </a:p>
        </p:txBody>
      </p:sp>
      <p:sp>
        <p:nvSpPr>
          <p:cNvPr id="33" name="TextBox 17"/>
          <p:cNvSpPr txBox="1"/>
          <p:nvPr/>
        </p:nvSpPr>
        <p:spPr>
          <a:xfrm>
            <a:off x="2676527" y="3078690"/>
            <a:ext cx="158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Smartphone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74387" y="3433580"/>
            <a:ext cx="1371600" cy="2468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77941" y="3966981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99" y="43532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3492391" y="4500381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49" y="48866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89" y="54200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3471371" y="3509781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29" y="38960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0"/>
          <p:cNvSpPr txBox="1"/>
          <p:nvPr/>
        </p:nvSpPr>
        <p:spPr>
          <a:xfrm>
            <a:off x="2854547" y="3999669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met()</a:t>
            </a:r>
          </a:p>
        </p:txBody>
      </p:sp>
      <p:sp>
        <p:nvSpPr>
          <p:cNvPr id="44" name="TextBox 18"/>
          <p:cNvSpPr txBox="1"/>
          <p:nvPr/>
        </p:nvSpPr>
        <p:spPr>
          <a:xfrm>
            <a:off x="2868341" y="4512049"/>
            <a:ext cx="82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gps</a:t>
            </a:r>
            <a:r>
              <a:rPr lang="en-US" sz="1600" dirty="0"/>
              <a:t>()</a:t>
            </a:r>
          </a:p>
        </p:txBody>
      </p:sp>
      <p:sp>
        <p:nvSpPr>
          <p:cNvPr id="45" name="TextBox 20"/>
          <p:cNvSpPr txBox="1"/>
          <p:nvPr/>
        </p:nvSpPr>
        <p:spPr>
          <a:xfrm>
            <a:off x="3422759" y="4009427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100 </a:t>
            </a:r>
            <a:r>
              <a:rPr lang="en-US" sz="1600" dirty="0" err="1"/>
              <a:t>ms</a:t>
            </a:r>
            <a:endParaRPr lang="en-US" sz="1600" dirty="0"/>
          </a:p>
        </p:txBody>
      </p:sp>
      <p:sp>
        <p:nvSpPr>
          <p:cNvPr id="46" name="TextBox 21"/>
          <p:cNvSpPr txBox="1"/>
          <p:nvPr/>
        </p:nvSpPr>
        <p:spPr>
          <a:xfrm>
            <a:off x="3461517" y="4521401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50 </a:t>
            </a:r>
            <a:r>
              <a:rPr lang="en-US" sz="1600" dirty="0" err="1"/>
              <a:t>ms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4915229" y="3433580"/>
            <a:ext cx="1371600" cy="2468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8" name="Picture 47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99" y="48866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5586581" y="5033781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C:\Program Files\Microsoft Office\MEDIA\OFFICE14\Bullets\BD15136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39" y="542003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33"/>
          <p:cNvSpPr txBox="1"/>
          <p:nvPr/>
        </p:nvSpPr>
        <p:spPr>
          <a:xfrm>
            <a:off x="5078141" y="5045449"/>
            <a:ext cx="82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net()</a:t>
            </a:r>
          </a:p>
        </p:txBody>
      </p:sp>
      <p:sp>
        <p:nvSpPr>
          <p:cNvPr id="53" name="TextBox 36"/>
          <p:cNvSpPr txBox="1"/>
          <p:nvPr/>
        </p:nvSpPr>
        <p:spPr>
          <a:xfrm>
            <a:off x="5537969" y="5076227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20 </a:t>
            </a:r>
            <a:r>
              <a:rPr lang="en-US" sz="1600" dirty="0" err="1"/>
              <a:t>ms</a:t>
            </a:r>
            <a:endParaRPr lang="en-US" sz="16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498959" y="5023271"/>
            <a:ext cx="20744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192320" y="4771427"/>
            <a:ext cx="68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50ms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519979" y="5567181"/>
            <a:ext cx="20810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8"/>
          <p:cNvSpPr txBox="1"/>
          <p:nvPr/>
        </p:nvSpPr>
        <p:spPr>
          <a:xfrm>
            <a:off x="4153229" y="5304827"/>
            <a:ext cx="68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50ms</a:t>
            </a:r>
          </a:p>
        </p:txBody>
      </p:sp>
      <p:sp>
        <p:nvSpPr>
          <p:cNvPr id="58" name="TextBox 41"/>
          <p:cNvSpPr txBox="1"/>
          <p:nvPr/>
        </p:nvSpPr>
        <p:spPr>
          <a:xfrm>
            <a:off x="2763875" y="5567181"/>
            <a:ext cx="158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Total = 270 </a:t>
            </a:r>
            <a:r>
              <a:rPr lang="en-US" sz="1600" dirty="0" err="1"/>
              <a:t>ms</a:t>
            </a:r>
            <a:endParaRPr lang="en-US" sz="1600" dirty="0"/>
          </a:p>
        </p:txBody>
      </p:sp>
      <p:sp>
        <p:nvSpPr>
          <p:cNvPr id="59" name="TextBox 17"/>
          <p:cNvSpPr txBox="1"/>
          <p:nvPr/>
        </p:nvSpPr>
        <p:spPr>
          <a:xfrm>
            <a:off x="4899926" y="3060157"/>
            <a:ext cx="158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51</a:t>
            </a:fld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506256" y="5038220"/>
            <a:ext cx="0" cy="4572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1"/>
          <p:cNvSpPr txBox="1"/>
          <p:nvPr/>
        </p:nvSpPr>
        <p:spPr>
          <a:xfrm>
            <a:off x="3445087" y="5055712"/>
            <a:ext cx="82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200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5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Contributions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 descr="Radio E.B.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91" y="1467845"/>
            <a:ext cx="1533899" cy="153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40" y="1437151"/>
            <a:ext cx="2322521" cy="1797052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5634246" y="1083796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Server</a:t>
            </a:r>
          </a:p>
        </p:txBody>
      </p:sp>
      <p:pic>
        <p:nvPicPr>
          <p:cNvPr id="10" name="Picture 9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554" y="1795184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8134" y="16975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800" y="19261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41347" y="2121623"/>
            <a:ext cx="921406" cy="1553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6054" y="2041014"/>
            <a:ext cx="1204172" cy="23597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917388" y="2060205"/>
            <a:ext cx="266699" cy="21999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1975793" y="1095299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Smartphone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65825" y="4022967"/>
            <a:ext cx="8069802" cy="1125682"/>
          </a:xfrm>
          <a:prstGeom prst="wedgeRoundRectCallout">
            <a:avLst>
              <a:gd name="adj1" fmla="val 22758"/>
              <a:gd name="adj2" fmla="val 4860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endParaRPr lang="en-US" sz="2000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C3767AD-509C-4140-8CC4-9BDFFBCE8E72}"/>
              </a:ext>
            </a:extLst>
          </p:cNvPr>
          <p:cNvSpPr txBox="1"/>
          <p:nvPr/>
        </p:nvSpPr>
        <p:spPr>
          <a:xfrm>
            <a:off x="665825" y="4144345"/>
            <a:ext cx="828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Segoe UI Light" panose="020B0502040204020203" pitchFamily="34" charset="0"/>
              </a:rPr>
              <a:t>Which tasks to offload?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Segoe UI Light" panose="020B0502040204020203" pitchFamily="34" charset="0"/>
              </a:rPr>
              <a:t>Scheduling tasks to minimize execution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0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20272" y="5805426"/>
            <a:ext cx="8359690" cy="9635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 partitioning is </a:t>
            </a:r>
            <a:r>
              <a:rPr lang="en-US" sz="28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NP-Hard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 solved either using an optimization solver or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heuristics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Prior Studies use Graph Partitioning</a:t>
            </a:r>
          </a:p>
        </p:txBody>
      </p:sp>
      <p:sp>
        <p:nvSpPr>
          <p:cNvPr id="7" name="Oval 6"/>
          <p:cNvSpPr/>
          <p:nvPr/>
        </p:nvSpPr>
        <p:spPr>
          <a:xfrm>
            <a:off x="1769888" y="1832379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83181" y="2179759"/>
            <a:ext cx="877957" cy="41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678581" y="1654398"/>
            <a:ext cx="650200" cy="5295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678581" y="2183956"/>
            <a:ext cx="669154" cy="5434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824894" y="1620079"/>
            <a:ext cx="757646" cy="6725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859130" y="2292626"/>
            <a:ext cx="723410" cy="5013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018433" y="2292626"/>
            <a:ext cx="829689" cy="3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69432" y="1886817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3261861" y="18379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361405" y="18923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2</a:t>
            </a:r>
          </a:p>
        </p:txBody>
      </p:sp>
      <p:sp>
        <p:nvSpPr>
          <p:cNvPr id="92" name="Oval 91"/>
          <p:cNvSpPr/>
          <p:nvPr/>
        </p:nvSpPr>
        <p:spPr>
          <a:xfrm>
            <a:off x="4303261" y="1228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402805" y="1282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4303261" y="2498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402805" y="2552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4</a:t>
            </a:r>
          </a:p>
        </p:txBody>
      </p:sp>
      <p:sp>
        <p:nvSpPr>
          <p:cNvPr id="96" name="Oval 95"/>
          <p:cNvSpPr/>
          <p:nvPr/>
        </p:nvSpPr>
        <p:spPr>
          <a:xfrm>
            <a:off x="5573261" y="1990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672805" y="2044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5</a:t>
            </a:r>
          </a:p>
        </p:txBody>
      </p:sp>
      <p:sp>
        <p:nvSpPr>
          <p:cNvPr id="98" name="Oval 97"/>
          <p:cNvSpPr/>
          <p:nvPr/>
        </p:nvSpPr>
        <p:spPr>
          <a:xfrm>
            <a:off x="6843261" y="1932874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942805" y="1987312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6</a:t>
            </a:r>
          </a:p>
        </p:txBody>
      </p:sp>
      <p:sp>
        <p:nvSpPr>
          <p:cNvPr id="4" name="Freeform 3"/>
          <p:cNvSpPr/>
          <p:nvPr/>
        </p:nvSpPr>
        <p:spPr>
          <a:xfrm>
            <a:off x="3972463" y="1093622"/>
            <a:ext cx="2485487" cy="1870914"/>
          </a:xfrm>
          <a:custGeom>
            <a:avLst/>
            <a:gdLst>
              <a:gd name="connsiteX0" fmla="*/ 321241 w 2628931"/>
              <a:gd name="connsiteY0" fmla="*/ 111477 h 2010317"/>
              <a:gd name="connsiteX1" fmla="*/ 907650 w 2628931"/>
              <a:gd name="connsiteY1" fmla="*/ 111477 h 2010317"/>
              <a:gd name="connsiteX2" fmla="*/ 2607241 w 2628931"/>
              <a:gd name="connsiteY2" fmla="*/ 1393624 h 2010317"/>
              <a:gd name="connsiteX3" fmla="*/ 1752476 w 2628931"/>
              <a:gd name="connsiteY3" fmla="*/ 1980033 h 2010317"/>
              <a:gd name="connsiteX4" fmla="*/ 82702 w 2628931"/>
              <a:gd name="connsiteY4" fmla="*/ 509042 h 2010317"/>
              <a:gd name="connsiteX5" fmla="*/ 321241 w 2628931"/>
              <a:gd name="connsiteY5" fmla="*/ 111477 h 201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931" h="2010317">
                <a:moveTo>
                  <a:pt x="321241" y="111477"/>
                </a:moveTo>
                <a:cubicBezTo>
                  <a:pt x="458732" y="45216"/>
                  <a:pt x="526650" y="-102214"/>
                  <a:pt x="907650" y="111477"/>
                </a:cubicBezTo>
                <a:cubicBezTo>
                  <a:pt x="1288650" y="325168"/>
                  <a:pt x="2466437" y="1082198"/>
                  <a:pt x="2607241" y="1393624"/>
                </a:cubicBezTo>
                <a:cubicBezTo>
                  <a:pt x="2748045" y="1705050"/>
                  <a:pt x="2173232" y="2127463"/>
                  <a:pt x="1752476" y="1980033"/>
                </a:cubicBezTo>
                <a:cubicBezTo>
                  <a:pt x="1331720" y="1832603"/>
                  <a:pt x="321241" y="820468"/>
                  <a:pt x="82702" y="509042"/>
                </a:cubicBezTo>
                <a:cubicBezTo>
                  <a:pt x="-155837" y="197616"/>
                  <a:pt x="183750" y="177738"/>
                  <a:pt x="321241" y="111477"/>
                </a:cubicBezTo>
                <a:close/>
              </a:path>
            </a:pathLst>
          </a:custGeom>
          <a:solidFill>
            <a:schemeClr val="tx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667823" y="1764664"/>
            <a:ext cx="986842" cy="1118484"/>
          </a:xfrm>
          <a:custGeom>
            <a:avLst/>
            <a:gdLst>
              <a:gd name="connsiteX0" fmla="*/ 84645 w 986842"/>
              <a:gd name="connsiteY0" fmla="*/ 86037 h 1118484"/>
              <a:gd name="connsiteX1" fmla="*/ 114462 w 986842"/>
              <a:gd name="connsiteY1" fmla="*/ 920924 h 1118484"/>
              <a:gd name="connsiteX2" fmla="*/ 859897 w 986842"/>
              <a:gd name="connsiteY2" fmla="*/ 1060071 h 1118484"/>
              <a:gd name="connsiteX3" fmla="*/ 909592 w 986842"/>
              <a:gd name="connsiteY3" fmla="*/ 135732 h 1118484"/>
              <a:gd name="connsiteX4" fmla="*/ 84645 w 986842"/>
              <a:gd name="connsiteY4" fmla="*/ 86037 h 1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842" h="1118484">
                <a:moveTo>
                  <a:pt x="84645" y="86037"/>
                </a:moveTo>
                <a:cubicBezTo>
                  <a:pt x="-47877" y="216902"/>
                  <a:pt x="-14747" y="758585"/>
                  <a:pt x="114462" y="920924"/>
                </a:cubicBezTo>
                <a:cubicBezTo>
                  <a:pt x="243671" y="1083263"/>
                  <a:pt x="727375" y="1190936"/>
                  <a:pt x="859897" y="1060071"/>
                </a:cubicBezTo>
                <a:cubicBezTo>
                  <a:pt x="992419" y="929206"/>
                  <a:pt x="1040457" y="296414"/>
                  <a:pt x="909592" y="135732"/>
                </a:cubicBezTo>
                <a:cubicBezTo>
                  <a:pt x="778727" y="-24950"/>
                  <a:pt x="217167" y="-44828"/>
                  <a:pt x="84645" y="86037"/>
                </a:cubicBezTo>
                <a:close/>
              </a:path>
            </a:pathLst>
          </a:custGeom>
          <a:solidFill>
            <a:schemeClr val="bg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63540" y="1454832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22300" y="155372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79902" y="153117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82300" y="964875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66440" y="216961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06218" y="165439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72076" y="1792587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15736" y="184612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21244" y="245572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23841" y="256789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19424" y="196514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98104" y="149720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88840" y="3072607"/>
            <a:ext cx="2294341" cy="813593"/>
          </a:xfrm>
          <a:prstGeom prst="wedgeRoundRectCallout">
            <a:avLst>
              <a:gd name="adj1" fmla="val 33098"/>
              <a:gd name="adj2" fmla="val -9362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Graph component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3970885" y="4113907"/>
            <a:ext cx="2294341" cy="813593"/>
          </a:xfrm>
          <a:prstGeom prst="wedgeRoundRectCallout">
            <a:avLst>
              <a:gd name="adj1" fmla="val 22701"/>
              <a:gd name="adj2" fmla="val -19257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Graph component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6728310" y="3473277"/>
            <a:ext cx="2151652" cy="813593"/>
          </a:xfrm>
          <a:prstGeom prst="wedgeRoundRectCallout">
            <a:avLst>
              <a:gd name="adj1" fmla="val -22842"/>
              <a:gd name="adj2" fmla="val -118055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Graph component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53</a:t>
            </a:fld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415621" y="1439556"/>
            <a:ext cx="3763495" cy="2021875"/>
          </a:xfrm>
          <a:custGeom>
            <a:avLst/>
            <a:gdLst>
              <a:gd name="connsiteX0" fmla="*/ 207235 w 3763495"/>
              <a:gd name="connsiteY0" fmla="*/ 141960 h 2021875"/>
              <a:gd name="connsiteX1" fmla="*/ 2205000 w 3763495"/>
              <a:gd name="connsiteY1" fmla="*/ 141960 h 2021875"/>
              <a:gd name="connsiteX2" fmla="*/ 3715748 w 3763495"/>
              <a:gd name="connsiteY2" fmla="*/ 1384351 h 2021875"/>
              <a:gd name="connsiteX3" fmla="*/ 3248609 w 3763495"/>
              <a:gd name="connsiteY3" fmla="*/ 2020456 h 2021875"/>
              <a:gd name="connsiteX4" fmla="*/ 1877009 w 3763495"/>
              <a:gd name="connsiteY4" fmla="*/ 1225325 h 2021875"/>
              <a:gd name="connsiteX5" fmla="*/ 256931 w 3763495"/>
              <a:gd name="connsiteY5" fmla="*/ 1165691 h 2021875"/>
              <a:gd name="connsiteX6" fmla="*/ 207235 w 3763495"/>
              <a:gd name="connsiteY6" fmla="*/ 141960 h 202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495" h="2021875">
                <a:moveTo>
                  <a:pt x="207235" y="141960"/>
                </a:moveTo>
                <a:cubicBezTo>
                  <a:pt x="531913" y="-28662"/>
                  <a:pt x="1620248" y="-65105"/>
                  <a:pt x="2205000" y="141960"/>
                </a:cubicBezTo>
                <a:cubicBezTo>
                  <a:pt x="2789752" y="349025"/>
                  <a:pt x="3541813" y="1071268"/>
                  <a:pt x="3715748" y="1384351"/>
                </a:cubicBezTo>
                <a:cubicBezTo>
                  <a:pt x="3889683" y="1697434"/>
                  <a:pt x="3555065" y="2046960"/>
                  <a:pt x="3248609" y="2020456"/>
                </a:cubicBezTo>
                <a:cubicBezTo>
                  <a:pt x="2942153" y="1993952"/>
                  <a:pt x="2375622" y="1367786"/>
                  <a:pt x="1877009" y="1225325"/>
                </a:cubicBezTo>
                <a:cubicBezTo>
                  <a:pt x="1378396" y="1082864"/>
                  <a:pt x="543509" y="1346252"/>
                  <a:pt x="256931" y="1165691"/>
                </a:cubicBezTo>
                <a:cubicBezTo>
                  <a:pt x="-29647" y="985130"/>
                  <a:pt x="-117443" y="312582"/>
                  <a:pt x="207235" y="141960"/>
                </a:cubicBezTo>
                <a:close/>
              </a:path>
            </a:pathLst>
          </a:custGeom>
          <a:solidFill>
            <a:schemeClr val="bg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4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52" grpId="0" animBg="1"/>
      <p:bldP spid="5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543428" y="5757955"/>
            <a:ext cx="8359690" cy="9635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technique provides faster execution time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Idea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Allow Some Tasks to Execute on Both Platforms</a:t>
            </a:r>
          </a:p>
        </p:txBody>
      </p:sp>
      <p:sp>
        <p:nvSpPr>
          <p:cNvPr id="7" name="Oval 6"/>
          <p:cNvSpPr/>
          <p:nvPr/>
        </p:nvSpPr>
        <p:spPr>
          <a:xfrm>
            <a:off x="1769888" y="1832379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83181" y="2179759"/>
            <a:ext cx="877957" cy="41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678581" y="1620079"/>
            <a:ext cx="728870" cy="5638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678581" y="2183956"/>
            <a:ext cx="763106" cy="6100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824894" y="1620079"/>
            <a:ext cx="757646" cy="6725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859130" y="2292626"/>
            <a:ext cx="723410" cy="5013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018433" y="2292626"/>
            <a:ext cx="829689" cy="3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69432" y="1886817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3261861" y="18379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361405" y="18923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2</a:t>
            </a:r>
          </a:p>
        </p:txBody>
      </p:sp>
      <p:sp>
        <p:nvSpPr>
          <p:cNvPr id="92" name="Oval 91"/>
          <p:cNvSpPr/>
          <p:nvPr/>
        </p:nvSpPr>
        <p:spPr>
          <a:xfrm>
            <a:off x="4303261" y="1228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402805" y="1282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4303261" y="2498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402805" y="2552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4</a:t>
            </a:r>
          </a:p>
        </p:txBody>
      </p:sp>
      <p:sp>
        <p:nvSpPr>
          <p:cNvPr id="96" name="Oval 95"/>
          <p:cNvSpPr/>
          <p:nvPr/>
        </p:nvSpPr>
        <p:spPr>
          <a:xfrm>
            <a:off x="5573261" y="1990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672805" y="2044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5</a:t>
            </a:r>
          </a:p>
        </p:txBody>
      </p:sp>
      <p:sp>
        <p:nvSpPr>
          <p:cNvPr id="98" name="Oval 97"/>
          <p:cNvSpPr/>
          <p:nvPr/>
        </p:nvSpPr>
        <p:spPr>
          <a:xfrm>
            <a:off x="6843261" y="1932874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942805" y="1987312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3540" y="1454832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22300" y="155372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79902" y="153117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82300" y="964875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66440" y="216961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06218" y="165439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72076" y="1792587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15736" y="184612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21244" y="245572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23841" y="256789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19424" y="196514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98104" y="149720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958916" y="1167202"/>
            <a:ext cx="3300752" cy="1753634"/>
          </a:xfrm>
          <a:custGeom>
            <a:avLst/>
            <a:gdLst>
              <a:gd name="connsiteX0" fmla="*/ 92397 w 3300752"/>
              <a:gd name="connsiteY0" fmla="*/ 890198 h 1753634"/>
              <a:gd name="connsiteX1" fmla="*/ 1384484 w 3300752"/>
              <a:gd name="connsiteY1" fmla="*/ 35433 h 1753634"/>
              <a:gd name="connsiteX2" fmla="*/ 2129919 w 3300752"/>
              <a:gd name="connsiteY2" fmla="*/ 234215 h 1753634"/>
              <a:gd name="connsiteX3" fmla="*/ 3243101 w 3300752"/>
              <a:gd name="connsiteY3" fmla="*/ 890198 h 1753634"/>
              <a:gd name="connsiteX4" fmla="*/ 3064197 w 3300752"/>
              <a:gd name="connsiteY4" fmla="*/ 1744963 h 1753634"/>
              <a:gd name="connsiteX5" fmla="*/ 2398275 w 3300752"/>
              <a:gd name="connsiteY5" fmla="*/ 1307641 h 1753634"/>
              <a:gd name="connsiteX6" fmla="*/ 1871501 w 3300752"/>
              <a:gd name="connsiteY6" fmla="*/ 910076 h 1753634"/>
              <a:gd name="connsiteX7" fmla="*/ 808014 w 3300752"/>
              <a:gd name="connsiteY7" fmla="*/ 1416972 h 1753634"/>
              <a:gd name="connsiteX8" fmla="*/ 181849 w 3300752"/>
              <a:gd name="connsiteY8" fmla="*/ 1446789 h 1753634"/>
              <a:gd name="connsiteX9" fmla="*/ 92397 w 3300752"/>
              <a:gd name="connsiteY9" fmla="*/ 890198 h 17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752" h="1753634">
                <a:moveTo>
                  <a:pt x="92397" y="890198"/>
                </a:moveTo>
                <a:cubicBezTo>
                  <a:pt x="292836" y="654972"/>
                  <a:pt x="1044897" y="144763"/>
                  <a:pt x="1384484" y="35433"/>
                </a:cubicBezTo>
                <a:cubicBezTo>
                  <a:pt x="1724071" y="-73897"/>
                  <a:pt x="1820150" y="91754"/>
                  <a:pt x="2129919" y="234215"/>
                </a:cubicBezTo>
                <a:cubicBezTo>
                  <a:pt x="2439689" y="376676"/>
                  <a:pt x="3087388" y="638407"/>
                  <a:pt x="3243101" y="890198"/>
                </a:cubicBezTo>
                <a:cubicBezTo>
                  <a:pt x="3398814" y="1141989"/>
                  <a:pt x="3205001" y="1675389"/>
                  <a:pt x="3064197" y="1744963"/>
                </a:cubicBezTo>
                <a:cubicBezTo>
                  <a:pt x="2923393" y="1814537"/>
                  <a:pt x="2597058" y="1446789"/>
                  <a:pt x="2398275" y="1307641"/>
                </a:cubicBezTo>
                <a:cubicBezTo>
                  <a:pt x="2199492" y="1168493"/>
                  <a:pt x="2136544" y="891854"/>
                  <a:pt x="1871501" y="910076"/>
                </a:cubicBezTo>
                <a:cubicBezTo>
                  <a:pt x="1606458" y="928298"/>
                  <a:pt x="1089623" y="1327520"/>
                  <a:pt x="808014" y="1416972"/>
                </a:cubicBezTo>
                <a:cubicBezTo>
                  <a:pt x="526405" y="1506424"/>
                  <a:pt x="301119" y="1539554"/>
                  <a:pt x="181849" y="1446789"/>
                </a:cubicBezTo>
                <a:cubicBezTo>
                  <a:pt x="62579" y="1354024"/>
                  <a:pt x="-108042" y="1125424"/>
                  <a:pt x="92397" y="890198"/>
                </a:cubicBezTo>
                <a:close/>
              </a:path>
            </a:pathLst>
          </a:custGeom>
          <a:solidFill>
            <a:schemeClr val="accent3">
              <a:alpha val="3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ular Callout 50"/>
          <p:cNvSpPr/>
          <p:nvPr/>
        </p:nvSpPr>
        <p:spPr>
          <a:xfrm>
            <a:off x="439852" y="3355336"/>
            <a:ext cx="4634125" cy="1228065"/>
          </a:xfrm>
          <a:prstGeom prst="wedgeRoundRectCallout">
            <a:avLst>
              <a:gd name="adj1" fmla="val 16421"/>
              <a:gd name="adj2" fmla="val -11604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Executed on both phone and cloud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(i.e. duplicate execution)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54</a:t>
            </a:fld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68013" y="1438039"/>
            <a:ext cx="3763495" cy="2021875"/>
          </a:xfrm>
          <a:custGeom>
            <a:avLst/>
            <a:gdLst>
              <a:gd name="connsiteX0" fmla="*/ 207235 w 3763495"/>
              <a:gd name="connsiteY0" fmla="*/ 141960 h 2021875"/>
              <a:gd name="connsiteX1" fmla="*/ 2205000 w 3763495"/>
              <a:gd name="connsiteY1" fmla="*/ 141960 h 2021875"/>
              <a:gd name="connsiteX2" fmla="*/ 3715748 w 3763495"/>
              <a:gd name="connsiteY2" fmla="*/ 1384351 h 2021875"/>
              <a:gd name="connsiteX3" fmla="*/ 3248609 w 3763495"/>
              <a:gd name="connsiteY3" fmla="*/ 2020456 h 2021875"/>
              <a:gd name="connsiteX4" fmla="*/ 1877009 w 3763495"/>
              <a:gd name="connsiteY4" fmla="*/ 1225325 h 2021875"/>
              <a:gd name="connsiteX5" fmla="*/ 256931 w 3763495"/>
              <a:gd name="connsiteY5" fmla="*/ 1165691 h 2021875"/>
              <a:gd name="connsiteX6" fmla="*/ 207235 w 3763495"/>
              <a:gd name="connsiteY6" fmla="*/ 141960 h 202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495" h="2021875">
                <a:moveTo>
                  <a:pt x="207235" y="141960"/>
                </a:moveTo>
                <a:cubicBezTo>
                  <a:pt x="531913" y="-28662"/>
                  <a:pt x="1620248" y="-65105"/>
                  <a:pt x="2205000" y="141960"/>
                </a:cubicBezTo>
                <a:cubicBezTo>
                  <a:pt x="2789752" y="349025"/>
                  <a:pt x="3541813" y="1071268"/>
                  <a:pt x="3715748" y="1384351"/>
                </a:cubicBezTo>
                <a:cubicBezTo>
                  <a:pt x="3889683" y="1697434"/>
                  <a:pt x="3555065" y="2046960"/>
                  <a:pt x="3248609" y="2020456"/>
                </a:cubicBezTo>
                <a:cubicBezTo>
                  <a:pt x="2942153" y="1993952"/>
                  <a:pt x="2375622" y="1367786"/>
                  <a:pt x="1877009" y="1225325"/>
                </a:cubicBezTo>
                <a:cubicBezTo>
                  <a:pt x="1378396" y="1082864"/>
                  <a:pt x="543509" y="1346252"/>
                  <a:pt x="256931" y="1165691"/>
                </a:cubicBezTo>
                <a:cubicBezTo>
                  <a:pt x="-29647" y="985130"/>
                  <a:pt x="-117443" y="312582"/>
                  <a:pt x="207235" y="141960"/>
                </a:cubicBezTo>
                <a:close/>
              </a:path>
            </a:pathLst>
          </a:custGeom>
          <a:solidFill>
            <a:schemeClr val="bg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683039" y="1620079"/>
            <a:ext cx="986842" cy="1118484"/>
          </a:xfrm>
          <a:custGeom>
            <a:avLst/>
            <a:gdLst>
              <a:gd name="connsiteX0" fmla="*/ 84645 w 986842"/>
              <a:gd name="connsiteY0" fmla="*/ 86037 h 1118484"/>
              <a:gd name="connsiteX1" fmla="*/ 114462 w 986842"/>
              <a:gd name="connsiteY1" fmla="*/ 920924 h 1118484"/>
              <a:gd name="connsiteX2" fmla="*/ 859897 w 986842"/>
              <a:gd name="connsiteY2" fmla="*/ 1060071 h 1118484"/>
              <a:gd name="connsiteX3" fmla="*/ 909592 w 986842"/>
              <a:gd name="connsiteY3" fmla="*/ 135732 h 1118484"/>
              <a:gd name="connsiteX4" fmla="*/ 84645 w 986842"/>
              <a:gd name="connsiteY4" fmla="*/ 86037 h 1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842" h="1118484">
                <a:moveTo>
                  <a:pt x="84645" y="86037"/>
                </a:moveTo>
                <a:cubicBezTo>
                  <a:pt x="-47877" y="216902"/>
                  <a:pt x="-14747" y="758585"/>
                  <a:pt x="114462" y="920924"/>
                </a:cubicBezTo>
                <a:cubicBezTo>
                  <a:pt x="243671" y="1083263"/>
                  <a:pt x="727375" y="1190936"/>
                  <a:pt x="859897" y="1060071"/>
                </a:cubicBezTo>
                <a:cubicBezTo>
                  <a:pt x="992419" y="929206"/>
                  <a:pt x="1040457" y="296414"/>
                  <a:pt x="909592" y="135732"/>
                </a:cubicBezTo>
                <a:cubicBezTo>
                  <a:pt x="778727" y="-24950"/>
                  <a:pt x="217167" y="-44828"/>
                  <a:pt x="84645" y="86037"/>
                </a:cubicBezTo>
                <a:close/>
              </a:path>
            </a:pathLst>
          </a:custGeom>
          <a:solidFill>
            <a:schemeClr val="bg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3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488423" y="5744904"/>
            <a:ext cx="8359690" cy="9635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Recurrence relation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construct a dynamic programming solution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Dynamic Programming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Solution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Minimize Finish Time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9888" y="1832379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83181" y="2179759"/>
            <a:ext cx="877957" cy="41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678581" y="1620079"/>
            <a:ext cx="728870" cy="5638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678581" y="2183956"/>
            <a:ext cx="763106" cy="6100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824894" y="1620079"/>
            <a:ext cx="757646" cy="6725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859130" y="2292626"/>
            <a:ext cx="723410" cy="5013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018433" y="2292626"/>
            <a:ext cx="829689" cy="3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69432" y="1886817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3261861" y="18379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361405" y="18923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2</a:t>
            </a:r>
          </a:p>
        </p:txBody>
      </p:sp>
      <p:sp>
        <p:nvSpPr>
          <p:cNvPr id="92" name="Oval 91"/>
          <p:cNvSpPr/>
          <p:nvPr/>
        </p:nvSpPr>
        <p:spPr>
          <a:xfrm>
            <a:off x="4303261" y="1228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402805" y="1282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4303261" y="2498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402805" y="2552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4</a:t>
            </a:r>
          </a:p>
        </p:txBody>
      </p:sp>
      <p:sp>
        <p:nvSpPr>
          <p:cNvPr id="96" name="Oval 95"/>
          <p:cNvSpPr/>
          <p:nvPr/>
        </p:nvSpPr>
        <p:spPr>
          <a:xfrm>
            <a:off x="5573261" y="1990301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672805" y="2044739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5</a:t>
            </a:r>
          </a:p>
        </p:txBody>
      </p:sp>
      <p:sp>
        <p:nvSpPr>
          <p:cNvPr id="98" name="Oval 97"/>
          <p:cNvSpPr/>
          <p:nvPr/>
        </p:nvSpPr>
        <p:spPr>
          <a:xfrm>
            <a:off x="6843261" y="1932874"/>
            <a:ext cx="594843" cy="69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942805" y="1987312"/>
            <a:ext cx="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3540" y="1454832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22300" y="155372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79902" y="153117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82300" y="964875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66440" y="216961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06218" y="165439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72076" y="1792587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15736" y="184612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21244" y="2455724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23841" y="256789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19424" y="1965148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98104" y="1497206"/>
            <a:ext cx="8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958916" y="1167202"/>
            <a:ext cx="3300752" cy="1753634"/>
          </a:xfrm>
          <a:custGeom>
            <a:avLst/>
            <a:gdLst>
              <a:gd name="connsiteX0" fmla="*/ 92397 w 3300752"/>
              <a:gd name="connsiteY0" fmla="*/ 890198 h 1753634"/>
              <a:gd name="connsiteX1" fmla="*/ 1384484 w 3300752"/>
              <a:gd name="connsiteY1" fmla="*/ 35433 h 1753634"/>
              <a:gd name="connsiteX2" fmla="*/ 2129919 w 3300752"/>
              <a:gd name="connsiteY2" fmla="*/ 234215 h 1753634"/>
              <a:gd name="connsiteX3" fmla="*/ 3243101 w 3300752"/>
              <a:gd name="connsiteY3" fmla="*/ 890198 h 1753634"/>
              <a:gd name="connsiteX4" fmla="*/ 3064197 w 3300752"/>
              <a:gd name="connsiteY4" fmla="*/ 1744963 h 1753634"/>
              <a:gd name="connsiteX5" fmla="*/ 2398275 w 3300752"/>
              <a:gd name="connsiteY5" fmla="*/ 1307641 h 1753634"/>
              <a:gd name="connsiteX6" fmla="*/ 1871501 w 3300752"/>
              <a:gd name="connsiteY6" fmla="*/ 910076 h 1753634"/>
              <a:gd name="connsiteX7" fmla="*/ 808014 w 3300752"/>
              <a:gd name="connsiteY7" fmla="*/ 1416972 h 1753634"/>
              <a:gd name="connsiteX8" fmla="*/ 181849 w 3300752"/>
              <a:gd name="connsiteY8" fmla="*/ 1446789 h 1753634"/>
              <a:gd name="connsiteX9" fmla="*/ 92397 w 3300752"/>
              <a:gd name="connsiteY9" fmla="*/ 890198 h 17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752" h="1753634">
                <a:moveTo>
                  <a:pt x="92397" y="890198"/>
                </a:moveTo>
                <a:cubicBezTo>
                  <a:pt x="292836" y="654972"/>
                  <a:pt x="1044897" y="144763"/>
                  <a:pt x="1384484" y="35433"/>
                </a:cubicBezTo>
                <a:cubicBezTo>
                  <a:pt x="1724071" y="-73897"/>
                  <a:pt x="1820150" y="91754"/>
                  <a:pt x="2129919" y="234215"/>
                </a:cubicBezTo>
                <a:cubicBezTo>
                  <a:pt x="2439689" y="376676"/>
                  <a:pt x="3087388" y="638407"/>
                  <a:pt x="3243101" y="890198"/>
                </a:cubicBezTo>
                <a:cubicBezTo>
                  <a:pt x="3398814" y="1141989"/>
                  <a:pt x="3205001" y="1675389"/>
                  <a:pt x="3064197" y="1744963"/>
                </a:cubicBezTo>
                <a:cubicBezTo>
                  <a:pt x="2923393" y="1814537"/>
                  <a:pt x="2597058" y="1446789"/>
                  <a:pt x="2398275" y="1307641"/>
                </a:cubicBezTo>
                <a:cubicBezTo>
                  <a:pt x="2199492" y="1168493"/>
                  <a:pt x="2136544" y="891854"/>
                  <a:pt x="1871501" y="910076"/>
                </a:cubicBezTo>
                <a:cubicBezTo>
                  <a:pt x="1606458" y="928298"/>
                  <a:pt x="1089623" y="1327520"/>
                  <a:pt x="808014" y="1416972"/>
                </a:cubicBezTo>
                <a:cubicBezTo>
                  <a:pt x="526405" y="1506424"/>
                  <a:pt x="301119" y="1539554"/>
                  <a:pt x="181849" y="1446789"/>
                </a:cubicBezTo>
                <a:cubicBezTo>
                  <a:pt x="62579" y="1354024"/>
                  <a:pt x="-108042" y="1125424"/>
                  <a:pt x="92397" y="890198"/>
                </a:cubicBezTo>
                <a:close/>
              </a:path>
            </a:pathLst>
          </a:custGeom>
          <a:solidFill>
            <a:schemeClr val="accent3">
              <a:alpha val="3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65" y="3586424"/>
            <a:ext cx="537210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07" y="4018193"/>
            <a:ext cx="5372100" cy="3905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152696" y="4408718"/>
            <a:ext cx="0" cy="48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69888" y="4812128"/>
            <a:ext cx="80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 time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515640" y="4383561"/>
            <a:ext cx="0" cy="48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58284" y="4786880"/>
            <a:ext cx="113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Execution time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6133579" y="4350326"/>
            <a:ext cx="0" cy="48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74073" y="4782094"/>
            <a:ext cx="148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Transmission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55</a:t>
            </a:fld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468013" y="1438039"/>
            <a:ext cx="3763495" cy="2021875"/>
          </a:xfrm>
          <a:custGeom>
            <a:avLst/>
            <a:gdLst>
              <a:gd name="connsiteX0" fmla="*/ 207235 w 3763495"/>
              <a:gd name="connsiteY0" fmla="*/ 141960 h 2021875"/>
              <a:gd name="connsiteX1" fmla="*/ 2205000 w 3763495"/>
              <a:gd name="connsiteY1" fmla="*/ 141960 h 2021875"/>
              <a:gd name="connsiteX2" fmla="*/ 3715748 w 3763495"/>
              <a:gd name="connsiteY2" fmla="*/ 1384351 h 2021875"/>
              <a:gd name="connsiteX3" fmla="*/ 3248609 w 3763495"/>
              <a:gd name="connsiteY3" fmla="*/ 2020456 h 2021875"/>
              <a:gd name="connsiteX4" fmla="*/ 1877009 w 3763495"/>
              <a:gd name="connsiteY4" fmla="*/ 1225325 h 2021875"/>
              <a:gd name="connsiteX5" fmla="*/ 256931 w 3763495"/>
              <a:gd name="connsiteY5" fmla="*/ 1165691 h 2021875"/>
              <a:gd name="connsiteX6" fmla="*/ 207235 w 3763495"/>
              <a:gd name="connsiteY6" fmla="*/ 141960 h 202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495" h="2021875">
                <a:moveTo>
                  <a:pt x="207235" y="141960"/>
                </a:moveTo>
                <a:cubicBezTo>
                  <a:pt x="531913" y="-28662"/>
                  <a:pt x="1620248" y="-65105"/>
                  <a:pt x="2205000" y="141960"/>
                </a:cubicBezTo>
                <a:cubicBezTo>
                  <a:pt x="2789752" y="349025"/>
                  <a:pt x="3541813" y="1071268"/>
                  <a:pt x="3715748" y="1384351"/>
                </a:cubicBezTo>
                <a:cubicBezTo>
                  <a:pt x="3889683" y="1697434"/>
                  <a:pt x="3555065" y="2046960"/>
                  <a:pt x="3248609" y="2020456"/>
                </a:cubicBezTo>
                <a:cubicBezTo>
                  <a:pt x="2942153" y="1993952"/>
                  <a:pt x="2375622" y="1367786"/>
                  <a:pt x="1877009" y="1225325"/>
                </a:cubicBezTo>
                <a:cubicBezTo>
                  <a:pt x="1378396" y="1082864"/>
                  <a:pt x="543509" y="1346252"/>
                  <a:pt x="256931" y="1165691"/>
                </a:cubicBezTo>
                <a:cubicBezTo>
                  <a:pt x="-29647" y="985130"/>
                  <a:pt x="-117443" y="312582"/>
                  <a:pt x="207235" y="141960"/>
                </a:cubicBezTo>
                <a:close/>
              </a:path>
            </a:pathLst>
          </a:custGeom>
          <a:solidFill>
            <a:schemeClr val="bg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683039" y="1620079"/>
            <a:ext cx="986842" cy="1118484"/>
          </a:xfrm>
          <a:custGeom>
            <a:avLst/>
            <a:gdLst>
              <a:gd name="connsiteX0" fmla="*/ 84645 w 986842"/>
              <a:gd name="connsiteY0" fmla="*/ 86037 h 1118484"/>
              <a:gd name="connsiteX1" fmla="*/ 114462 w 986842"/>
              <a:gd name="connsiteY1" fmla="*/ 920924 h 1118484"/>
              <a:gd name="connsiteX2" fmla="*/ 859897 w 986842"/>
              <a:gd name="connsiteY2" fmla="*/ 1060071 h 1118484"/>
              <a:gd name="connsiteX3" fmla="*/ 909592 w 986842"/>
              <a:gd name="connsiteY3" fmla="*/ 135732 h 1118484"/>
              <a:gd name="connsiteX4" fmla="*/ 84645 w 986842"/>
              <a:gd name="connsiteY4" fmla="*/ 86037 h 1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842" h="1118484">
                <a:moveTo>
                  <a:pt x="84645" y="86037"/>
                </a:moveTo>
                <a:cubicBezTo>
                  <a:pt x="-47877" y="216902"/>
                  <a:pt x="-14747" y="758585"/>
                  <a:pt x="114462" y="920924"/>
                </a:cubicBezTo>
                <a:cubicBezTo>
                  <a:pt x="243671" y="1083263"/>
                  <a:pt x="727375" y="1190936"/>
                  <a:pt x="859897" y="1060071"/>
                </a:cubicBezTo>
                <a:cubicBezTo>
                  <a:pt x="992419" y="929206"/>
                  <a:pt x="1040457" y="296414"/>
                  <a:pt x="909592" y="135732"/>
                </a:cubicBezTo>
                <a:cubicBezTo>
                  <a:pt x="778727" y="-24950"/>
                  <a:pt x="217167" y="-44828"/>
                  <a:pt x="84645" y="86037"/>
                </a:cubicBezTo>
                <a:close/>
              </a:path>
            </a:pathLst>
          </a:custGeom>
          <a:solidFill>
            <a:schemeClr val="bg2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0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20272" y="5805426"/>
            <a:ext cx="8359690" cy="9635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algorithm </a:t>
            </a:r>
            <a:r>
              <a:rPr lang="en-US" sz="28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runs much </a:t>
            </a:r>
            <a:r>
              <a:rPr lang="en-US" sz="28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faster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 ILP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Scheduling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" y="1601018"/>
            <a:ext cx="8552317" cy="33320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43147" y="4674123"/>
            <a:ext cx="2713939" cy="4608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Name of Benchmark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20272" y="5805426"/>
            <a:ext cx="8359690" cy="9635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propose a heuristic that satisfies the given constraint while reducing expected finish time 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4950" y="6356351"/>
            <a:ext cx="2057400" cy="365125"/>
          </a:xfrm>
        </p:spPr>
        <p:txBody>
          <a:bodyPr/>
          <a:lstStyle/>
          <a:p>
            <a:fld id="{59968330-B2B2-47CF-9FA2-56CE8EC705C3}" type="slidenum">
              <a:rPr lang="en-US" smtClean="0"/>
              <a:t>57</a:t>
            </a:fld>
            <a:endParaRPr lang="en-US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Satisfying Latency Constraint over a </a:t>
            </a:r>
            <a:r>
              <a:rPr lang="en-US" sz="3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Lossy</a:t>
            </a:r>
            <a:r>
              <a:rPr lang="en-US" sz="3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Channel</a:t>
            </a:r>
            <a:endParaRPr lang="en-US" sz="3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 descr="Radio E.B.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91" y="1467845"/>
            <a:ext cx="1533899" cy="153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40" y="1437151"/>
            <a:ext cx="2322521" cy="1797052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5634246" y="1083796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Server</a:t>
            </a:r>
          </a:p>
        </p:txBody>
      </p:sp>
      <p:pic>
        <p:nvPicPr>
          <p:cNvPr id="10" name="Picture 9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554" y="1795184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8134" y="16975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800" y="1926141"/>
            <a:ext cx="500066" cy="6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41347" y="2121623"/>
            <a:ext cx="921406" cy="1553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6054" y="2041014"/>
            <a:ext cx="1204172" cy="23597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917388" y="2060205"/>
            <a:ext cx="266699" cy="21999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1975793" y="1095299"/>
            <a:ext cx="1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Smartphone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372095" y="3406048"/>
            <a:ext cx="6624424" cy="841655"/>
          </a:xfrm>
          <a:prstGeom prst="wedgeRoundRectCallout">
            <a:avLst>
              <a:gd name="adj1" fmla="val -20952"/>
              <a:gd name="adj2" fmla="val -4681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Model the number of retransmissions as a Binomial process</a:t>
            </a:r>
          </a:p>
        </p:txBody>
      </p:sp>
      <p:cxnSp>
        <p:nvCxnSpPr>
          <p:cNvPr id="4" name="Straight Arrow Connector 3"/>
          <p:cNvCxnSpPr>
            <a:cxnSpLocks/>
            <a:stCxn id="32" idx="2"/>
            <a:endCxn id="54" idx="0"/>
          </p:cNvCxnSpPr>
          <p:nvPr/>
        </p:nvCxnSpPr>
        <p:spPr>
          <a:xfrm flipH="1">
            <a:off x="4681399" y="4247703"/>
            <a:ext cx="2908" cy="512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ular Callout 53"/>
          <p:cNvSpPr/>
          <p:nvPr/>
        </p:nvSpPr>
        <p:spPr>
          <a:xfrm>
            <a:off x="1210962" y="4759945"/>
            <a:ext cx="6940873" cy="841655"/>
          </a:xfrm>
          <a:prstGeom prst="wedgeRoundRectCallout">
            <a:avLst>
              <a:gd name="adj1" fmla="val -20952"/>
              <a:gd name="adj2" fmla="val -4681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Approximate the number of retransmission attempts needed using </a:t>
            </a:r>
            <a:r>
              <a:rPr lang="en-US" sz="2800" dirty="0" err="1">
                <a:solidFill>
                  <a:schemeClr val="tx1"/>
                </a:solidFill>
              </a:rPr>
              <a:t>Hoeffding’s</a:t>
            </a:r>
            <a:r>
              <a:rPr lang="en-US" sz="2800" dirty="0">
                <a:solidFill>
                  <a:schemeClr val="tx1"/>
                </a:solidFill>
              </a:rPr>
              <a:t> inequality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4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5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34440"/>
            <a:ext cx="7886700" cy="49425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Introduction </a:t>
            </a:r>
            <a:r>
              <a:rPr lang="en-US" dirty="0"/>
              <a:t>and Motivation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Low-cost Spectrum Monitoring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Computation Offloading to Reduce Execution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Content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6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val 107"/>
          <p:cNvSpPr>
            <a:spLocks noChangeAspect="1"/>
          </p:cNvSpPr>
          <p:nvPr/>
        </p:nvSpPr>
        <p:spPr>
          <a:xfrm>
            <a:off x="5311958" y="1588704"/>
            <a:ext cx="3603966" cy="421957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34440"/>
            <a:ext cx="7886700" cy="49425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59</a:t>
            </a:fld>
            <a:endParaRPr lang="en-US"/>
          </a:p>
        </p:txBody>
      </p:sp>
      <p:sp>
        <p:nvSpPr>
          <p:cNvPr id="83" name="Pie 82"/>
          <p:cNvSpPr>
            <a:spLocks noChangeAspect="1"/>
          </p:cNvSpPr>
          <p:nvPr/>
        </p:nvSpPr>
        <p:spPr>
          <a:xfrm rot="5400000">
            <a:off x="231791" y="1377946"/>
            <a:ext cx="4704710" cy="4735928"/>
          </a:xfrm>
          <a:prstGeom prst="pie">
            <a:avLst>
              <a:gd name="adj1" fmla="val 10750171"/>
              <a:gd name="adj2" fmla="val 161988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Pie 83"/>
          <p:cNvSpPr>
            <a:spLocks noChangeAspect="1"/>
          </p:cNvSpPr>
          <p:nvPr/>
        </p:nvSpPr>
        <p:spPr>
          <a:xfrm>
            <a:off x="212332" y="1395114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Pie 84"/>
          <p:cNvSpPr>
            <a:spLocks noChangeAspect="1"/>
          </p:cNvSpPr>
          <p:nvPr/>
        </p:nvSpPr>
        <p:spPr>
          <a:xfrm rot="16200000">
            <a:off x="224477" y="1426506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Pie 85"/>
          <p:cNvSpPr>
            <a:spLocks noChangeAspect="1"/>
          </p:cNvSpPr>
          <p:nvPr/>
        </p:nvSpPr>
        <p:spPr>
          <a:xfrm rot="10800000">
            <a:off x="231614" y="1409241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362672" y="2958123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1668787" y="2857325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16625" y="2189296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86165" y="2174850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Online Sensor</a:t>
            </a:r>
          </a:p>
          <a:p>
            <a:r>
              <a:rPr lang="en-US" sz="2400" dirty="0" smtClean="0"/>
              <a:t>Selection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1490374" y="312315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48807" y="4504600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1516864" y="2804529"/>
            <a:ext cx="1983341" cy="1908930"/>
            <a:chOff x="1565440" y="1094940"/>
            <a:chExt cx="5616118" cy="4655765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7" name="Rectangle 96"/>
            <p:cNvSpPr/>
            <p:nvPr/>
          </p:nvSpPr>
          <p:spPr>
            <a:xfrm>
              <a:off x="1565440" y="1094940"/>
              <a:ext cx="5605922" cy="4655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9" name="TextBox 98"/>
          <p:cNvSpPr txBox="1"/>
          <p:nvPr/>
        </p:nvSpPr>
        <p:spPr>
          <a:xfrm>
            <a:off x="1538374" y="3120596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703888" y="4555027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pic>
        <p:nvPicPr>
          <p:cNvPr id="100" name="Picture 99" descr="Radio E.B.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36" y="3268996"/>
            <a:ext cx="858940" cy="86588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40" y="3300798"/>
            <a:ext cx="1019709" cy="795382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>
            <a:off x="6222050" y="3698489"/>
            <a:ext cx="771003" cy="2168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842471" y="3547125"/>
            <a:ext cx="853648" cy="2623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6848357" y="3547125"/>
            <a:ext cx="144696" cy="36820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90205" y="2100649"/>
            <a:ext cx="227234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 to minimize execution time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990204" y="4485697"/>
            <a:ext cx="236426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Heuristic to satisfy latency constraint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771555" y="2985806"/>
            <a:ext cx="255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Computation</a:t>
            </a:r>
          </a:p>
          <a:p>
            <a:pPr algn="ctr"/>
            <a:r>
              <a:rPr lang="en-US" dirty="0" smtClean="0"/>
              <a:t> Offloading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4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2496066" y="3920309"/>
            <a:ext cx="4696660" cy="1693626"/>
          </a:xfrm>
          <a:custGeom>
            <a:avLst/>
            <a:gdLst>
              <a:gd name="connsiteX0" fmla="*/ 0 w 4613189"/>
              <a:gd name="connsiteY0" fmla="*/ 651690 h 775258"/>
              <a:gd name="connsiteX1" fmla="*/ 1021492 w 4613189"/>
              <a:gd name="connsiteY1" fmla="*/ 901 h 775258"/>
              <a:gd name="connsiteX2" fmla="*/ 4613189 w 4613189"/>
              <a:gd name="connsiteY2" fmla="*/ 775258 h 77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3189" h="775258">
                <a:moveTo>
                  <a:pt x="0" y="651690"/>
                </a:moveTo>
                <a:cubicBezTo>
                  <a:pt x="126313" y="315998"/>
                  <a:pt x="252627" y="-19694"/>
                  <a:pt x="1021492" y="901"/>
                </a:cubicBezTo>
                <a:cubicBezTo>
                  <a:pt x="1790357" y="21496"/>
                  <a:pt x="3201773" y="398377"/>
                  <a:pt x="4613189" y="775258"/>
                </a:cubicBezTo>
              </a:path>
            </a:pathLst>
          </a:custGeom>
          <a:noFill/>
          <a:ln w="60325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62" y="5174909"/>
            <a:ext cx="2068589" cy="1600572"/>
          </a:xfrm>
          <a:prstGeom prst="rect">
            <a:avLst/>
          </a:prstGeom>
        </p:spPr>
      </p:pic>
      <p:sp>
        <p:nvSpPr>
          <p:cNvPr id="38" name="TextBox 12"/>
          <p:cNvSpPr txBox="1"/>
          <p:nvPr/>
        </p:nvSpPr>
        <p:spPr>
          <a:xfrm>
            <a:off x="6987064" y="4743640"/>
            <a:ext cx="120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Server</a:t>
            </a:r>
          </a:p>
        </p:txBody>
      </p:sp>
      <p:pic>
        <p:nvPicPr>
          <p:cNvPr id="41" name="Picture 40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5676" y="5532942"/>
            <a:ext cx="445391" cy="6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4256" y="5435299"/>
            <a:ext cx="445391" cy="6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C:\Documents and Settings\박민우\Local Settings\Temporary Internet Files\Content.IE5\NMO5TSMB\MCj042896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7922" y="5663899"/>
            <a:ext cx="445391" cy="6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>
          <a:xfrm rot="19076186">
            <a:off x="4811725" y="2664211"/>
            <a:ext cx="1196017" cy="825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$</a:t>
            </a:r>
          </a:p>
        </p:txBody>
      </p:sp>
      <p:sp>
        <p:nvSpPr>
          <p:cNvPr id="63" name="Oval 62"/>
          <p:cNvSpPr/>
          <p:nvPr/>
        </p:nvSpPr>
        <p:spPr>
          <a:xfrm rot="19076186">
            <a:off x="4806966" y="2656429"/>
            <a:ext cx="1196017" cy="825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$</a:t>
            </a:r>
          </a:p>
        </p:txBody>
      </p:sp>
      <p:sp>
        <p:nvSpPr>
          <p:cNvPr id="66" name="Oval 65"/>
          <p:cNvSpPr/>
          <p:nvPr/>
        </p:nvSpPr>
        <p:spPr>
          <a:xfrm rot="19076186">
            <a:off x="4816485" y="2678222"/>
            <a:ext cx="1196017" cy="825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$</a:t>
            </a:r>
          </a:p>
        </p:txBody>
      </p:sp>
      <p:sp>
        <p:nvSpPr>
          <p:cNvPr id="67" name="Oval 66"/>
          <p:cNvSpPr/>
          <p:nvPr/>
        </p:nvSpPr>
        <p:spPr>
          <a:xfrm rot="19076186">
            <a:off x="4816484" y="2671218"/>
            <a:ext cx="1196017" cy="8258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$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Focus is on Two </a:t>
            </a:r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Wireless </a:t>
            </a:r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Applications</a:t>
            </a:r>
          </a:p>
        </p:txBody>
      </p:sp>
      <p:pic>
        <p:nvPicPr>
          <p:cNvPr id="29" name="Picture 28" descr="icon system for network connectivity? - User Exper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4903" y="3244462"/>
            <a:ext cx="1015992" cy="800941"/>
          </a:xfrm>
          <a:prstGeom prst="rect">
            <a:avLst/>
          </a:prstGeom>
        </p:spPr>
      </p:pic>
      <p:sp>
        <p:nvSpPr>
          <p:cNvPr id="40" name="Rounded Rectangular Callout 39"/>
          <p:cNvSpPr/>
          <p:nvPr/>
        </p:nvSpPr>
        <p:spPr>
          <a:xfrm>
            <a:off x="591721" y="1478000"/>
            <a:ext cx="3648858" cy="1365968"/>
          </a:xfrm>
          <a:prstGeom prst="wedgeRoundRectCallout">
            <a:avLst>
              <a:gd name="adj1" fmla="val 54697"/>
              <a:gd name="adj2" fmla="val 932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Segoe UI Light" panose="020B0502040204020203" pitchFamily="34" charset="0"/>
              </a:rPr>
              <a:t>1) Regulators need to protect </a:t>
            </a:r>
            <a:r>
              <a:rPr lang="en-US" sz="24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spectrum </a:t>
            </a:r>
            <a:r>
              <a:rPr lang="en-US" sz="2400" dirty="0">
                <a:solidFill>
                  <a:schemeClr val="tx1"/>
                </a:solidFill>
                <a:cs typeface="Segoe UI Light" panose="020B0502040204020203" pitchFamily="34" charset="0"/>
              </a:rPr>
              <a:t>from illegal </a:t>
            </a:r>
            <a:r>
              <a:rPr lang="en-US" sz="24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use</a:t>
            </a:r>
            <a:endParaRPr lang="en-US" sz="2400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-497150" y="3618036"/>
            <a:ext cx="10110619" cy="8441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ular Callout 47"/>
          <p:cNvSpPr/>
          <p:nvPr/>
        </p:nvSpPr>
        <p:spPr>
          <a:xfrm>
            <a:off x="6183009" y="2546784"/>
            <a:ext cx="2829564" cy="869052"/>
          </a:xfrm>
          <a:prstGeom prst="wedgeRoundRectCallout">
            <a:avLst>
              <a:gd name="adj1" fmla="val -22511"/>
              <a:gd name="adj2" fmla="val 4851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Segoe UI Light" panose="020B0502040204020203" pitchFamily="34" charset="0"/>
              </a:rPr>
              <a:t>Spectrum Monitoring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6211100" y="3831875"/>
            <a:ext cx="2773381" cy="852152"/>
          </a:xfrm>
          <a:prstGeom prst="wedgeRoundRectCallout">
            <a:avLst>
              <a:gd name="adj1" fmla="val -22511"/>
              <a:gd name="adj2" fmla="val 4851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Segoe UI Light" panose="020B0502040204020203" pitchFamily="34" charset="0"/>
              </a:rPr>
              <a:t>Computation Offloading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78" y="1347042"/>
            <a:ext cx="258336" cy="645840"/>
          </a:xfrm>
          <a:prstGeom prst="rect">
            <a:avLst/>
          </a:prstGeom>
        </p:spPr>
      </p:pic>
      <p:pic>
        <p:nvPicPr>
          <p:cNvPr id="54" name="Picture 53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71" y="1509557"/>
            <a:ext cx="901780" cy="673159"/>
          </a:xfrm>
          <a:prstGeom prst="rect">
            <a:avLst/>
          </a:prstGeom>
        </p:spPr>
      </p:pic>
      <p:pic>
        <p:nvPicPr>
          <p:cNvPr id="55" name="Picture 54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25" y="1265783"/>
            <a:ext cx="409745" cy="299306"/>
          </a:xfrm>
          <a:prstGeom prst="rect">
            <a:avLst/>
          </a:prstGeom>
        </p:spPr>
      </p:pic>
      <p:sp>
        <p:nvSpPr>
          <p:cNvPr id="25" name="Rectangle: Rounded Corners 29"/>
          <p:cNvSpPr/>
          <p:nvPr/>
        </p:nvSpPr>
        <p:spPr>
          <a:xfrm>
            <a:off x="7276423" y="1394992"/>
            <a:ext cx="1826074" cy="90228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pic>
        <p:nvPicPr>
          <p:cNvPr id="30" name="Picture 29" descr="Introducing the iWatch - YouTube (hilarious video on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70" y="4632356"/>
            <a:ext cx="1543237" cy="1068251"/>
          </a:xfrm>
          <a:prstGeom prst="rect">
            <a:avLst/>
          </a:prstGeom>
        </p:spPr>
      </p:pic>
      <p:sp>
        <p:nvSpPr>
          <p:cNvPr id="39" name="Rounded Rectangular Callout 38"/>
          <p:cNvSpPr/>
          <p:nvPr/>
        </p:nvSpPr>
        <p:spPr>
          <a:xfrm>
            <a:off x="2353788" y="5813951"/>
            <a:ext cx="3335819" cy="907525"/>
          </a:xfrm>
          <a:prstGeom prst="wedgeRoundRectCallout">
            <a:avLst>
              <a:gd name="adj1" fmla="val -39788"/>
              <a:gd name="adj2" fmla="val -9181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2) Small devices offload to cloud</a:t>
            </a:r>
            <a:endParaRPr lang="en-US" sz="2400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1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0"/>
    </mc:Choice>
    <mc:Fallback xmlns="">
      <p:transition spd="slow" advTm="3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05556E-6 -1.11111E-6 L 0.17118 -0.18657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3.7037E-6 L 0.17118 -0.18657 " pathEditMode="relative" rAng="0" ptsTypes="AA">
                                      <p:cBhvr>
                                        <p:cTn id="8" dur="2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3.88889E-6 -4.44444E-6 L 0.17118 -0.1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9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3.88889E-6 1.48148E-6 L 0.17118 -0.186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2" grpId="0"/>
      <p:bldP spid="63" grpId="0"/>
      <p:bldP spid="66" grpId="0"/>
      <p:bldP spid="67" grpId="0"/>
      <p:bldP spid="3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34440"/>
            <a:ext cx="7886700" cy="5405257"/>
          </a:xfrm>
        </p:spPr>
        <p:txBody>
          <a:bodyPr>
            <a:noAutofit/>
          </a:bodyPr>
          <a:lstStyle/>
          <a:p>
            <a:r>
              <a:rPr lang="en-US" sz="1800" dirty="0"/>
              <a:t>Arani Bhattacharya</a:t>
            </a:r>
            <a:r>
              <a:rPr lang="en-US" sz="1800" dirty="0" smtClean="0"/>
              <a:t>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Caitao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Zhan,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Himanshu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Gupta, Samir R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Das,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Petar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Djuric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Selection of Sensors for Efficient Transmitter Localization,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 Submission at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IEEE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Infocom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2020</a:t>
            </a:r>
          </a:p>
          <a:p>
            <a:endParaRPr lang="en-US" sz="1800" dirty="0" smtClean="0"/>
          </a:p>
          <a:p>
            <a:r>
              <a:rPr lang="en-US" sz="1800" dirty="0" smtClean="0"/>
              <a:t>Arani Bhattacharya,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Ayon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Chakraborty,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Samir R Das,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Himanshu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Gupta,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Petar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Djuric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Spectrum Patrolling with Crowdsourced Spectrum Sensors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Accepted for Publication at IEEE Transactions on Cognitive Communications and Networking</a:t>
            </a:r>
          </a:p>
          <a:p>
            <a:endParaRPr lang="en-US" sz="1800" dirty="0" smtClean="0"/>
          </a:p>
          <a:p>
            <a:r>
              <a:rPr lang="en-US" sz="1800" dirty="0" smtClean="0"/>
              <a:t>Arani </a:t>
            </a:r>
            <a:r>
              <a:rPr lang="en-US" sz="1800" dirty="0"/>
              <a:t>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Han Chen, Peter Milder, Samir R. Das, Quantifying Energy and Latency Improvements of FPGA-Based Sensors for Low-Cost Spectrum Monitoring, IEEE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DySPAN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Ayon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Chakraborty, </a:t>
            </a:r>
            <a:r>
              <a:rPr lang="en-US" sz="1800" dirty="0"/>
              <a:t>Arani 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Snigdha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Kamal, Samir R Das,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Himanshu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Gupta,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Petar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Djuric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Spectrum Patrolling with Crowdsourced Spectrum Sensors, IEEE INFOCOM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Publications Part of this Thesis: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Spectrum Monitoring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4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34440"/>
            <a:ext cx="7886700" cy="5405257"/>
          </a:xfrm>
        </p:spPr>
        <p:txBody>
          <a:bodyPr>
            <a:noAutofit/>
          </a:bodyPr>
          <a:lstStyle/>
          <a:p>
            <a:r>
              <a:rPr lang="en-US" sz="1800" dirty="0"/>
              <a:t>Arani 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Ansuman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Banerjee,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Pradipta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De; Scheduling with Task Duplication for Application Offloading, IEEE CCNC 2017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Arani </a:t>
            </a:r>
            <a:r>
              <a:rPr lang="en-US" sz="1800" dirty="0"/>
              <a:t>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Ansuman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Banerjee,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Pradipta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De; Service Level Guarantee for Mobile Application Offloading in Presence of Wireless Channel Errors, IEEE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Globecom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dirty="0" smtClean="0"/>
              <a:t>Arani Bhattacharya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Pradipta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De; Computation offloading from mobile devices: Can edge devices perform better than the cloud?, Third International Workshop on Adaptive Resource Management and Scheduling for Cloud Computing. ACM, 2016</a:t>
            </a:r>
          </a:p>
          <a:p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dirty="0" smtClean="0"/>
              <a:t>Arani </a:t>
            </a:r>
            <a:r>
              <a:rPr lang="en-US" sz="1800" dirty="0"/>
              <a:t>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Ansuman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Banerjee,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Pradipta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De; Parametric Analysis of Mobile Cloud Computing Frameworks using Simulation Modeling, Second International Workshop on Adaptive Resource Management and Scheduling for Cloud Computing. ACM, 2016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Publications Part of Thesis: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Computation Offloading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61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5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33656"/>
            <a:ext cx="7886700" cy="5405257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Vasudevan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Nagendra, </a:t>
            </a:r>
            <a:r>
              <a:rPr lang="en-US" sz="1800" dirty="0" smtClean="0"/>
              <a:t>Arani Bhattacharya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Anshul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Gandhi, Samir R. Das;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Scalable and Resource Efficient Control Plane for Next Generation Cellular Packet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Core, ACM Symposium on SDN Research (SOSR) 2019</a:t>
            </a:r>
          </a:p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Sohee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Park, </a:t>
            </a:r>
            <a:r>
              <a:rPr lang="en-US" sz="1800" dirty="0"/>
              <a:t>Arani Bhattacharya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Zhibo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Yang,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Mallesham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Dasari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Samir R. Das, Dimitris Samaras;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Advancing User Quality of Experience in 360-degree Video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Streaming, IFIP Networking Conference 2019</a:t>
            </a:r>
          </a:p>
          <a:p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Mallesham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Dasari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Muhammad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Bershgal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Atique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/>
              <a:t>Arani 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Samir R. Das; Spectrum Protection from Micro-Transmissions Using Distributed Spectrum Patrolling, Passive and Active Measurement (PAM)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  <a:p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Mallesham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Dasari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Santiago Vargas, </a:t>
            </a:r>
            <a:r>
              <a:rPr lang="en-US" sz="1800" dirty="0"/>
              <a:t>Arani 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Aruna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Balasubramanian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Samir R Das, Michael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Ferdman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Impact of device performance on mobile internet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QoE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ACM Internet Measurement Conference (IMC) 2018</a:t>
            </a:r>
          </a:p>
          <a:p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Sohee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Kim Park</a:t>
            </a:r>
            <a:r>
              <a:rPr lang="en-US" sz="1800" dirty="0"/>
              <a:t>, Arani 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Mallesham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Dasari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Samir R. Das; Understanding User Perceived Video Quality using Multipath TCP over Wireless Network, IEEE Sarnoff Symposium 2018</a:t>
            </a:r>
          </a:p>
          <a:p>
            <a:r>
              <a:rPr lang="en-US" sz="1800" dirty="0" smtClean="0"/>
              <a:t>Arani </a:t>
            </a:r>
            <a:r>
              <a:rPr lang="en-US" sz="1800" dirty="0"/>
              <a:t>Bhattacharya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Pradipta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De; A Survey of Adaptive Techniques in Computation Offloading, Journal of Network and Computer Applications, 2017</a:t>
            </a:r>
          </a:p>
          <a:p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Ayon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Chakraborty, </a:t>
            </a:r>
            <a:r>
              <a:rPr lang="en-US" sz="1800" dirty="0" smtClean="0"/>
              <a:t>Arani Bhattacharya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Santosh Ghosh, Samir R. Das; A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 look at performance of TV streaming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sticks, IEEE Sarnoff Symposium 2017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Other Related Publications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62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4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val 107"/>
          <p:cNvSpPr>
            <a:spLocks noChangeAspect="1"/>
          </p:cNvSpPr>
          <p:nvPr/>
        </p:nvSpPr>
        <p:spPr>
          <a:xfrm>
            <a:off x="5311958" y="1687560"/>
            <a:ext cx="3603966" cy="421957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33296"/>
            <a:ext cx="7886700" cy="49425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63</a:t>
            </a:fld>
            <a:endParaRPr lang="en-US"/>
          </a:p>
        </p:txBody>
      </p:sp>
      <p:sp>
        <p:nvSpPr>
          <p:cNvPr id="83" name="Pie 82"/>
          <p:cNvSpPr>
            <a:spLocks noChangeAspect="1"/>
          </p:cNvSpPr>
          <p:nvPr/>
        </p:nvSpPr>
        <p:spPr>
          <a:xfrm rot="5400000">
            <a:off x="231791" y="1476802"/>
            <a:ext cx="4704710" cy="4735928"/>
          </a:xfrm>
          <a:prstGeom prst="pie">
            <a:avLst>
              <a:gd name="adj1" fmla="val 10750171"/>
              <a:gd name="adj2" fmla="val 161988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Pie 83"/>
          <p:cNvSpPr>
            <a:spLocks noChangeAspect="1"/>
          </p:cNvSpPr>
          <p:nvPr/>
        </p:nvSpPr>
        <p:spPr>
          <a:xfrm>
            <a:off x="212332" y="1493970"/>
            <a:ext cx="4714735" cy="471473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Pie 84"/>
          <p:cNvSpPr>
            <a:spLocks noChangeAspect="1"/>
          </p:cNvSpPr>
          <p:nvPr/>
        </p:nvSpPr>
        <p:spPr>
          <a:xfrm rot="16200000">
            <a:off x="224477" y="1525362"/>
            <a:ext cx="4690444" cy="4690444"/>
          </a:xfrm>
          <a:prstGeom prst="pie">
            <a:avLst>
              <a:gd name="adj1" fmla="val 1079984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Pie 85"/>
          <p:cNvSpPr>
            <a:spLocks noChangeAspect="1"/>
          </p:cNvSpPr>
          <p:nvPr/>
        </p:nvSpPr>
        <p:spPr>
          <a:xfrm rot="10800000">
            <a:off x="231614" y="1508097"/>
            <a:ext cx="4724972" cy="4724972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362672" y="3056979"/>
            <a:ext cx="45719" cy="131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1668787" y="2956181"/>
            <a:ext cx="1839657" cy="18396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16625" y="2288152"/>
            <a:ext cx="194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Offline Sensor</a:t>
            </a:r>
          </a:p>
          <a:p>
            <a:r>
              <a:rPr lang="en-US" sz="2400" dirty="0" smtClean="0"/>
              <a:t>Selection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86165" y="2273706"/>
            <a:ext cx="211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Online Sensor</a:t>
            </a:r>
          </a:p>
          <a:p>
            <a:r>
              <a:rPr lang="en-US" sz="2400" dirty="0" smtClean="0"/>
              <a:t>Selection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1490374" y="3222012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48807" y="4603456"/>
            <a:ext cx="19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Sensors</a:t>
            </a:r>
            <a:endParaRPr lang="en-US" sz="24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1516864" y="2903385"/>
            <a:ext cx="1983341" cy="1908930"/>
            <a:chOff x="1565440" y="1094940"/>
            <a:chExt cx="5616118" cy="4655765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7" name="Rectangle 96"/>
            <p:cNvSpPr/>
            <p:nvPr/>
          </p:nvSpPr>
          <p:spPr>
            <a:xfrm>
              <a:off x="1565440" y="1094940"/>
              <a:ext cx="5605922" cy="4655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/>
            <a:stretch/>
          </p:blipFill>
          <p:spPr>
            <a:xfrm>
              <a:off x="1982908" y="1146029"/>
              <a:ext cx="5198650" cy="4589546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9" name="TextBox 98"/>
          <p:cNvSpPr txBox="1"/>
          <p:nvPr/>
        </p:nvSpPr>
        <p:spPr>
          <a:xfrm>
            <a:off x="1538374" y="3219452"/>
            <a:ext cx="21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Low-cost Spectrum Monitoring</a:t>
            </a:r>
          </a:p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703888" y="4653883"/>
            <a:ext cx="21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Fusion of Noisy 	Sensors</a:t>
            </a:r>
            <a:endParaRPr lang="en-US" sz="2400" dirty="0"/>
          </a:p>
        </p:txBody>
      </p:sp>
      <p:pic>
        <p:nvPicPr>
          <p:cNvPr id="100" name="Picture 99" descr="Radio E.B.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36" y="3367852"/>
            <a:ext cx="858940" cy="86588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40" y="3399654"/>
            <a:ext cx="1019709" cy="795382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>
            <a:off x="6222050" y="3797345"/>
            <a:ext cx="771003" cy="2168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842471" y="3645981"/>
            <a:ext cx="853648" cy="2623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6848357" y="3645981"/>
            <a:ext cx="144696" cy="36820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90205" y="2199505"/>
            <a:ext cx="227234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 to minimize execution time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990204" y="4584553"/>
            <a:ext cx="236426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Heuristic to satisfy latency constraint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771555" y="3084662"/>
            <a:ext cx="255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Computation</a:t>
            </a:r>
          </a:p>
          <a:p>
            <a:pPr algn="ctr"/>
            <a:r>
              <a:rPr lang="en-US" dirty="0" smtClean="0"/>
              <a:t> Offloading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0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34440"/>
            <a:ext cx="7886700" cy="494252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</a:t>
            </a:r>
            <a:r>
              <a:rPr lang="en-US" dirty="0"/>
              <a:t>and Motivation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Spectrum </a:t>
            </a:r>
            <a:r>
              <a:rPr lang="en-US" dirty="0">
                <a:solidFill>
                  <a:srgbClr val="FF0000"/>
                </a:solidFill>
              </a:rPr>
              <a:t>Monitoring</a:t>
            </a:r>
          </a:p>
          <a:p>
            <a:endParaRPr lang="en-US" dirty="0"/>
          </a:p>
          <a:p>
            <a:r>
              <a:rPr lang="en-US" dirty="0"/>
              <a:t>Computation Offloading to Reduce Execution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44181"/>
            <a:ext cx="9144000" cy="10833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Content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1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can Regulators Protect Spectrum?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8918" y="5790725"/>
            <a:ext cx="8571053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Possible either using </a:t>
            </a:r>
            <a:r>
              <a:rPr lang="en-US" sz="26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one spectrum analyzer </a:t>
            </a: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</a:t>
            </a:r>
            <a:r>
              <a:rPr lang="en-US" sz="26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multiple cheap software-defined radios</a:t>
            </a:r>
            <a:endParaRPr lang="en-US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482" y="1090084"/>
            <a:ext cx="5648568" cy="4655765"/>
            <a:chOff x="1532990" y="1094940"/>
            <a:chExt cx="5648568" cy="4655765"/>
          </a:xfrm>
        </p:grpSpPr>
        <p:sp>
          <p:nvSpPr>
            <p:cNvPr id="29" name="Rectangle 2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Rectangle 30" descr=" 2"/>
          <p:cNvSpPr/>
          <p:nvPr/>
        </p:nvSpPr>
        <p:spPr>
          <a:xfrm>
            <a:off x="455394" y="1126045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1459712" y="1854335"/>
            <a:ext cx="290027" cy="1054624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78" y="2998042"/>
            <a:ext cx="258336" cy="645840"/>
          </a:xfrm>
          <a:prstGeom prst="rect">
            <a:avLst/>
          </a:prstGeom>
        </p:spPr>
      </p:pic>
      <p:pic>
        <p:nvPicPr>
          <p:cNvPr id="6" name="Picture 5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2" y="3041710"/>
            <a:ext cx="901780" cy="6731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pic>
        <p:nvPicPr>
          <p:cNvPr id="78" name="Picture 77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5" y="2916783"/>
            <a:ext cx="409745" cy="299306"/>
          </a:xfrm>
          <a:prstGeom prst="rect">
            <a:avLst/>
          </a:prstGeom>
        </p:spPr>
      </p:pic>
      <p:sp>
        <p:nvSpPr>
          <p:cNvPr id="79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386451" y="2347540"/>
            <a:ext cx="2730638" cy="2134828"/>
          </a:xfrm>
          <a:prstGeom prst="wedgeRoundRectCallout">
            <a:avLst>
              <a:gd name="adj1" fmla="val -59590"/>
              <a:gd name="adj2" fmla="val -2494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Illegal transmitters must be detected: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1) With high accuracy</a:t>
            </a:r>
          </a:p>
          <a:p>
            <a:r>
              <a:rPr lang="en-US" sz="2400" dirty="0">
                <a:solidFill>
                  <a:schemeClr val="tx1"/>
                </a:solidFill>
              </a:rPr>
              <a:t>2) At low cost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9DF3B017-EDF1-4E45-AE8E-04643C426ECE}"/>
              </a:ext>
            </a:extLst>
          </p:cNvPr>
          <p:cNvCxnSpPr>
            <a:cxnSpLocks/>
          </p:cNvCxnSpPr>
          <p:nvPr/>
        </p:nvCxnSpPr>
        <p:spPr>
          <a:xfrm>
            <a:off x="3738282" y="3041710"/>
            <a:ext cx="236457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73A8D4-6E2A-432A-8E70-CB31A857FF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4019733" y="1504129"/>
            <a:ext cx="1658471" cy="8776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8</a:t>
            </a:fld>
            <a:endParaRPr lang="en-US"/>
          </a:p>
        </p:txBody>
      </p:sp>
      <p:sp>
        <p:nvSpPr>
          <p:cNvPr id="32" name="Rectangle: Rounded Corners 29"/>
          <p:cNvSpPr/>
          <p:nvPr/>
        </p:nvSpPr>
        <p:spPr>
          <a:xfrm>
            <a:off x="669078" y="1333251"/>
            <a:ext cx="3192582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9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Two Ways of Monitoring Spectrum</a:t>
            </a:r>
            <a:endParaRPr lang="en-US" sz="3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8918" y="5790725"/>
            <a:ext cx="8571053" cy="93253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focus on deploying </a:t>
            </a:r>
            <a:r>
              <a:rPr lang="en-US" sz="26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large number of </a:t>
            </a:r>
            <a:r>
              <a:rPr lang="en-US" sz="2600" dirty="0" smtClean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inexpensive sensors</a:t>
            </a:r>
            <a:endParaRPr lang="en-US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482" y="1090084"/>
            <a:ext cx="5648568" cy="4655765"/>
            <a:chOff x="1532990" y="1094940"/>
            <a:chExt cx="5648568" cy="4655765"/>
          </a:xfrm>
        </p:grpSpPr>
        <p:sp>
          <p:nvSpPr>
            <p:cNvPr id="29" name="Rectangle 2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Rectangle 34" descr=" 2"/>
          <p:cNvSpPr/>
          <p:nvPr/>
        </p:nvSpPr>
        <p:spPr>
          <a:xfrm>
            <a:off x="455394" y="1126045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1459712" y="1854335"/>
            <a:ext cx="290027" cy="1054624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78" y="2998042"/>
            <a:ext cx="258336" cy="645840"/>
          </a:xfrm>
          <a:prstGeom prst="rect">
            <a:avLst/>
          </a:prstGeom>
        </p:spPr>
      </p:pic>
      <p:pic>
        <p:nvPicPr>
          <p:cNvPr id="6" name="Picture 5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2" y="3041710"/>
            <a:ext cx="901780" cy="6731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pic>
        <p:nvPicPr>
          <p:cNvPr id="78" name="Picture 77" descr="A close up of a light&#10;&#10;Description generated with high confidence">
            <a:extLst>
              <a:ext uri="{FF2B5EF4-FFF2-40B4-BE49-F238E27FC236}">
                <a16:creationId xmlns=""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5" y="2916783"/>
            <a:ext cx="409745" cy="299306"/>
          </a:xfrm>
          <a:prstGeom prst="rect">
            <a:avLst/>
          </a:prstGeom>
        </p:spPr>
      </p:pic>
      <p:sp>
        <p:nvSpPr>
          <p:cNvPr id="79" name="Speech Bubble: Rectangle with Corners Rounded 78">
            <a:extLst>
              <a:ext uri="{FF2B5EF4-FFF2-40B4-BE49-F238E27FC236}">
                <a16:creationId xmlns=""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6717141" y="3485818"/>
            <a:ext cx="2347546" cy="1000493"/>
          </a:xfrm>
          <a:prstGeom prst="wedgeRoundRectCallout">
            <a:avLst>
              <a:gd name="adj1" fmla="val -86709"/>
              <a:gd name="adj2" fmla="val 4253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Large number of </a:t>
            </a:r>
            <a:r>
              <a:rPr lang="en-US" sz="2400" dirty="0" smtClean="0">
                <a:solidFill>
                  <a:schemeClr val="tx1"/>
                </a:solidFill>
              </a:rPr>
              <a:t>inexpensive sensors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9DF3B017-EDF1-4E45-AE8E-04643C426ECE}"/>
              </a:ext>
            </a:extLst>
          </p:cNvPr>
          <p:cNvCxnSpPr>
            <a:cxnSpLocks/>
          </p:cNvCxnSpPr>
          <p:nvPr/>
        </p:nvCxnSpPr>
        <p:spPr>
          <a:xfrm>
            <a:off x="3738282" y="3041710"/>
            <a:ext cx="236457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peech Bubble: Rectangle with Corners Rounded 30">
            <a:extLst>
              <a:ext uri="{FF2B5EF4-FFF2-40B4-BE49-F238E27FC236}">
                <a16:creationId xmlns="" xmlns:a16="http://schemas.microsoft.com/office/drawing/2014/main" id="{F9FCCEC8-943A-404E-B6D2-5A11DFF58BCA}"/>
              </a:ext>
            </a:extLst>
          </p:cNvPr>
          <p:cNvSpPr/>
          <p:nvPr/>
        </p:nvSpPr>
        <p:spPr>
          <a:xfrm>
            <a:off x="6698757" y="2256313"/>
            <a:ext cx="2347546" cy="1000493"/>
          </a:xfrm>
          <a:prstGeom prst="wedgeRoundRectCallout">
            <a:avLst>
              <a:gd name="adj1" fmla="val -92759"/>
              <a:gd name="adj2" fmla="val -4087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Single spectrum analyzer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5E5A9BF-554D-4A20-8B25-AF62B711DDEC}"/>
              </a:ext>
            </a:extLst>
          </p:cNvPr>
          <p:cNvSpPr/>
          <p:nvPr/>
        </p:nvSpPr>
        <p:spPr>
          <a:xfrm>
            <a:off x="3449629" y="3623219"/>
            <a:ext cx="933423" cy="3687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80000"/>
                </a:solidFill>
              </a:rPr>
              <a:t>$50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773A8D4-6E2A-432A-8E70-CB31A857FF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4019733" y="1504129"/>
            <a:ext cx="1658471" cy="877608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653FE6-B20F-45CA-A9E7-FD449404445A}"/>
              </a:ext>
            </a:extLst>
          </p:cNvPr>
          <p:cNvSpPr/>
          <p:nvPr/>
        </p:nvSpPr>
        <p:spPr>
          <a:xfrm>
            <a:off x="5560726" y="1484956"/>
            <a:ext cx="1375325" cy="8258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80000"/>
                </a:solidFill>
              </a:rPr>
              <a:t>$1000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8330-B2B2-47CF-9FA2-56CE8EC705C3}" type="slidenum">
              <a:rPr lang="en-US" smtClean="0"/>
              <a:t>9</a:t>
            </a:fld>
            <a:endParaRPr lang="en-US"/>
          </a:p>
        </p:txBody>
      </p:sp>
      <p:sp>
        <p:nvSpPr>
          <p:cNvPr id="36" name="Rectangle: Rounded Corners 29"/>
          <p:cNvSpPr/>
          <p:nvPr/>
        </p:nvSpPr>
        <p:spPr>
          <a:xfrm>
            <a:off x="669078" y="1333251"/>
            <a:ext cx="3192582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16466</TotalTime>
  <Words>3777</Words>
  <Application>Microsoft Office PowerPoint</Application>
  <PresentationFormat>On-screen Show (4:3)</PresentationFormat>
  <Paragraphs>838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Microsoft YaHei Light</vt:lpstr>
      <vt:lpstr>Arial</vt:lpstr>
      <vt:lpstr>Calibri</vt:lpstr>
      <vt:lpstr>Calibri Light</vt:lpstr>
      <vt:lpstr>Cambria Math</vt:lpstr>
      <vt:lpstr>GreekS</vt:lpstr>
      <vt:lpstr>Segoe UI</vt:lpstr>
      <vt:lpstr>Segoe UI Historic</vt:lpstr>
      <vt:lpstr>Segoe UI Light</vt:lpstr>
      <vt:lpstr>Segoe UI Semibold</vt:lpstr>
      <vt:lpstr>Office Theme</vt:lpstr>
      <vt:lpstr>Towards Performance Guarantees in Emerging Wireless Network Applications</vt:lpstr>
      <vt:lpstr>Number of wireless devices is increasing</vt:lpstr>
      <vt:lpstr>But Spectrum is a Limited Resource</vt:lpstr>
      <vt:lpstr>Need to run applications on devices with weak processors</vt:lpstr>
      <vt:lpstr>Computation offloading can allow running of complex applications</vt:lpstr>
      <vt:lpstr>Our Focus is on Two Wireless Applications</vt:lpstr>
      <vt:lpstr>PowerPoint Presentation</vt:lpstr>
      <vt:lpstr>How can Regulators Protect Spectrum?</vt:lpstr>
      <vt:lpstr>Two Ways of Monitoring Spectrum</vt:lpstr>
      <vt:lpstr>Running Many Sensors Incurs Recurring Cost</vt:lpstr>
      <vt:lpstr>Our Contributions</vt:lpstr>
      <vt:lpstr>“Selection of Sensors for Efficient Transmitter Localization”</vt:lpstr>
      <vt:lpstr>How can we Reduce Cost?</vt:lpstr>
      <vt:lpstr>Problem Setting</vt:lpstr>
      <vt:lpstr>Signals are Corrupted by Noise</vt:lpstr>
      <vt:lpstr>Maximum a Posteriori Estimate</vt:lpstr>
      <vt:lpstr>Which Subset of Sensors Provide Best Accuracy?</vt:lpstr>
      <vt:lpstr>Solving this optimization is NP-Hard</vt:lpstr>
      <vt:lpstr>What is the Best or “Optimal” Subset?</vt:lpstr>
      <vt:lpstr>Getting "Near-Optimal" Subset</vt:lpstr>
      <vt:lpstr>Two Key Conditions on Objective Function</vt:lpstr>
      <vt:lpstr>Approximate Result Using “Greedy” Algorithm</vt:lpstr>
      <vt:lpstr>Does accuracy of classification satisfy  these criteria?</vt:lpstr>
      <vt:lpstr>How does Accuracy of Classification  Actually Behave?</vt:lpstr>
      <vt:lpstr>Can we Design an Auxiliary Monotone Submodular Objective?</vt:lpstr>
      <vt:lpstr>Does it also Give Guarantee on Performance of Actual Objective?</vt:lpstr>
      <vt:lpstr>Performance Evaluation Simulation for Large-Scale Experiments</vt:lpstr>
      <vt:lpstr>Comparison with State-of-the-Art Simulation Result</vt:lpstr>
      <vt:lpstr>Performance Evaluation Real-data Experiments </vt:lpstr>
      <vt:lpstr>Comparison with State-of-the-Art Indoor Setting</vt:lpstr>
      <vt:lpstr>Comparison with State-of-the-Art Outdoor Setting</vt:lpstr>
      <vt:lpstr>Dealing with Slow Execution</vt:lpstr>
      <vt:lpstr>Time Complexity of Our Algorithm</vt:lpstr>
      <vt:lpstr>Finding the Bottleneck in Our Algorithm</vt:lpstr>
      <vt:lpstr>Two Key Observations</vt:lpstr>
      <vt:lpstr>Finding the Bottleneck in Our Algorithm</vt:lpstr>
      <vt:lpstr>Time Complexity of Our Algorithm</vt:lpstr>
      <vt:lpstr>Performance of Our Algorithm</vt:lpstr>
      <vt:lpstr>“Online Selection of Sensors for Transmitter Localization”</vt:lpstr>
      <vt:lpstr>Online Selection Can Give More Accurate Results</vt:lpstr>
      <vt:lpstr>Greedy Policy is the Best Strategy</vt:lpstr>
      <vt:lpstr>“Quantifying Energy and Latency Improvements of FPGA-Based Sensors for Low-Cost Spectrum Monitoring”</vt:lpstr>
      <vt:lpstr>Benchmark Performance of FPGA-based Spectrum Sensors</vt:lpstr>
      <vt:lpstr>“Spectrum Patrolling with Crowdsourced Spectrum Sensors”</vt:lpstr>
      <vt:lpstr>Sensors May also Send their Local Decisions</vt:lpstr>
      <vt:lpstr>We Utilize Local Decisions to get a Global Decision</vt:lpstr>
      <vt:lpstr>Evaluation of Our Sensor Fusion Algorithm</vt:lpstr>
      <vt:lpstr>Our Contributions on Spectrum Patrolling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Arani Bhattacharya</dc:creator>
  <cp:lastModifiedBy>Arani Bhattacharya</cp:lastModifiedBy>
  <cp:revision>3821</cp:revision>
  <dcterms:created xsi:type="dcterms:W3CDTF">2016-11-19T04:21:12Z</dcterms:created>
  <dcterms:modified xsi:type="dcterms:W3CDTF">2019-08-22T18:34:16Z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ObjectSendBackward" visible="true"/>
      </mso:documentControls>
    </mso:qat>
  </mso:ribbon>
</mso:customUI>
</file>