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2.xml" ContentType="application/vnd.openxmlformats-officedocument.presentationml.tags+xml"/>
  <Override PartName="/ppt/notesSlides/notesSlide9.xml" ContentType="application/vnd.openxmlformats-officedocument.presentationml.notesSlide+xml"/>
  <Override PartName="/ppt/tags/tag3.xml" ContentType="application/vnd.openxmlformats-officedocument.presentationml.tags+xml"/>
  <Override PartName="/ppt/notesSlides/notesSlide10.xml" ContentType="application/vnd.openxmlformats-officedocument.presentationml.notesSlide+xml"/>
  <Override PartName="/ppt/tags/tag4.xml" ContentType="application/vnd.openxmlformats-officedocument.presentationml.tags+xml"/>
  <Override PartName="/ppt/notesSlides/notesSlide11.xml" ContentType="application/vnd.openxmlformats-officedocument.presentationml.notesSlide+xml"/>
  <Override PartName="/ppt/tags/tag5.xml" ContentType="application/vnd.openxmlformats-officedocument.presentationml.tags+xml"/>
  <Override PartName="/ppt/notesSlides/notesSlide12.xml" ContentType="application/vnd.openxmlformats-officedocument.presentationml.notesSlide+xml"/>
  <Override PartName="/ppt/tags/tag6.xml" ContentType="application/vnd.openxmlformats-officedocument.presentationml.tags+xml"/>
  <Override PartName="/ppt/notesSlides/notesSlide13.xml" ContentType="application/vnd.openxmlformats-officedocument.presentationml.notesSlide+xml"/>
  <Override PartName="/ppt/tags/tag7.xml" ContentType="application/vnd.openxmlformats-officedocument.presentationml.tags+xml"/>
  <Override PartName="/ppt/notesSlides/notesSlide14.xml" ContentType="application/vnd.openxmlformats-officedocument.presentationml.notesSlide+xml"/>
  <Override PartName="/ppt/tags/tag8.xml" ContentType="application/vnd.openxmlformats-officedocument.presentationml.tags+xml"/>
  <Override PartName="/ppt/notesSlides/notesSlide15.xml" ContentType="application/vnd.openxmlformats-officedocument.presentationml.notesSlide+xml"/>
  <Override PartName="/ppt/tags/tag9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10.xml" ContentType="application/vnd.openxmlformats-officedocument.presentationml.tags+xml"/>
  <Override PartName="/ppt/notesSlides/notesSlide18.xml" ContentType="application/vnd.openxmlformats-officedocument.presentationml.notesSlide+xml"/>
  <Override PartName="/ppt/tags/tag11.xml" ContentType="application/vnd.openxmlformats-officedocument.presentationml.tags+xml"/>
  <Override PartName="/ppt/notesSlides/notesSlide19.xml" ContentType="application/vnd.openxmlformats-officedocument.presentationml.notesSlide+xml"/>
  <Override PartName="/ppt/tags/tag12.xml" ContentType="application/vnd.openxmlformats-officedocument.presentationml.tags+xml"/>
  <Override PartName="/ppt/notesSlides/notesSlide20.xml" ContentType="application/vnd.openxmlformats-officedocument.presentationml.notesSlide+xml"/>
  <Override PartName="/ppt/tags/tag13.xml" ContentType="application/vnd.openxmlformats-officedocument.presentationml.tags+xml"/>
  <Override PartName="/ppt/notesSlides/notesSlide21.xml" ContentType="application/vnd.openxmlformats-officedocument.presentationml.notesSlide+xml"/>
  <Override PartName="/ppt/tags/tag14.xml" ContentType="application/vnd.openxmlformats-officedocument.presentationml.tags+xml"/>
  <Override PartName="/ppt/notesSlides/notesSlide22.xml" ContentType="application/vnd.openxmlformats-officedocument.presentationml.notesSlide+xml"/>
  <Override PartName="/ppt/tags/tag15.xml" ContentType="application/vnd.openxmlformats-officedocument.presentationml.tags+xml"/>
  <Override PartName="/ppt/notesSlides/notesSlide23.xml" ContentType="application/vnd.openxmlformats-officedocument.presentationml.notesSlide+xml"/>
  <Override PartName="/ppt/tags/tag16.xml" ContentType="application/vnd.openxmlformats-officedocument.presentationml.tags+xml"/>
  <Override PartName="/ppt/notesSlides/notesSlide24.xml" ContentType="application/vnd.openxmlformats-officedocument.presentationml.notesSlide+xml"/>
  <Override PartName="/ppt/tags/tag17.xml" ContentType="application/vnd.openxmlformats-officedocument.presentationml.tag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18.xml" ContentType="application/vnd.openxmlformats-officedocument.presentationml.tags+xml"/>
  <Override PartName="/ppt/notesSlides/notesSlide27.xml" ContentType="application/vnd.openxmlformats-officedocument.presentationml.notesSlide+xml"/>
  <Override PartName="/ppt/tags/tag19.xml" ContentType="application/vnd.openxmlformats-officedocument.presentationml.tags+xml"/>
  <Override PartName="/ppt/notesSlides/notesSlide28.xml" ContentType="application/vnd.openxmlformats-officedocument.presentationml.notesSlide+xml"/>
  <Override PartName="/ppt/tags/tag20.xml" ContentType="application/vnd.openxmlformats-officedocument.presentationml.tags+xml"/>
  <Override PartName="/ppt/notesSlides/notesSlide29.xml" ContentType="application/vnd.openxmlformats-officedocument.presentationml.notesSlide+xml"/>
  <Override PartName="/ppt/tags/tag21.xml" ContentType="application/vnd.openxmlformats-officedocument.presentationml.tags+xml"/>
  <Override PartName="/ppt/notesSlides/notesSlide30.xml" ContentType="application/vnd.openxmlformats-officedocument.presentationml.notesSlide+xml"/>
  <Override PartName="/ppt/tags/tag22.xml" ContentType="application/vnd.openxmlformats-officedocument.presentationml.tags+xml"/>
  <Override PartName="/ppt/notesSlides/notesSlide31.xml" ContentType="application/vnd.openxmlformats-officedocument.presentationml.notesSlide+xml"/>
  <Override PartName="/ppt/tags/tag23.xml" ContentType="application/vnd.openxmlformats-officedocument.presentationml.tags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32"/>
  </p:sldMasterIdLst>
  <p:notesMasterIdLst>
    <p:notesMasterId r:id="rId66"/>
  </p:notesMasterIdLst>
  <p:handoutMasterIdLst>
    <p:handoutMasterId r:id="rId67"/>
  </p:handoutMasterIdLst>
  <p:sldIdLst>
    <p:sldId id="256" r:id="rId33"/>
    <p:sldId id="707" r:id="rId34"/>
    <p:sldId id="443" r:id="rId35"/>
    <p:sldId id="708" r:id="rId36"/>
    <p:sldId id="444" r:id="rId37"/>
    <p:sldId id="720" r:id="rId38"/>
    <p:sldId id="726" r:id="rId39"/>
    <p:sldId id="463" r:id="rId40"/>
    <p:sldId id="448" r:id="rId41"/>
    <p:sldId id="724" r:id="rId42"/>
    <p:sldId id="725" r:id="rId43"/>
    <p:sldId id="464" r:id="rId44"/>
    <p:sldId id="709" r:id="rId45"/>
    <p:sldId id="710" r:id="rId46"/>
    <p:sldId id="711" r:id="rId47"/>
    <p:sldId id="712" r:id="rId48"/>
    <p:sldId id="721" r:id="rId49"/>
    <p:sldId id="454" r:id="rId50"/>
    <p:sldId id="453" r:id="rId51"/>
    <p:sldId id="718" r:id="rId52"/>
    <p:sldId id="719" r:id="rId53"/>
    <p:sldId id="455" r:id="rId54"/>
    <p:sldId id="456" r:id="rId55"/>
    <p:sldId id="457" r:id="rId56"/>
    <p:sldId id="458" r:id="rId57"/>
    <p:sldId id="722" r:id="rId58"/>
    <p:sldId id="459" r:id="rId59"/>
    <p:sldId id="460" r:id="rId60"/>
    <p:sldId id="723" r:id="rId61"/>
    <p:sldId id="481" r:id="rId62"/>
    <p:sldId id="468" r:id="rId63"/>
    <p:sldId id="706" r:id="rId64"/>
    <p:sldId id="465" r:id="rId65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C0C0"/>
    <a:srgbClr val="DDDDDD"/>
    <a:srgbClr val="FFFFFF"/>
    <a:srgbClr val="0000FF"/>
    <a:srgbClr val="0066FF"/>
    <a:srgbClr val="009900"/>
    <a:srgbClr val="18F432"/>
    <a:srgbClr val="FF6600"/>
    <a:srgbClr val="66CCFF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36" autoAdjust="0"/>
    <p:restoredTop sz="90849" autoAdjust="0"/>
  </p:normalViewPr>
  <p:slideViewPr>
    <p:cSldViewPr>
      <p:cViewPr varScale="1">
        <p:scale>
          <a:sx n="66" d="100"/>
          <a:sy n="66" d="100"/>
        </p:scale>
        <p:origin x="101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60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04"/>
    </p:cViewPr>
  </p:sorterViewPr>
  <p:notesViewPr>
    <p:cSldViewPr>
      <p:cViewPr varScale="1">
        <p:scale>
          <a:sx n="87" d="100"/>
          <a:sy n="87" d="100"/>
        </p:scale>
        <p:origin x="3816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customXml" Target="../customXml/item26.xml"/><Relationship Id="rId39" Type="http://schemas.openxmlformats.org/officeDocument/2006/relationships/slide" Target="slides/slide7.xml"/><Relationship Id="rId21" Type="http://schemas.openxmlformats.org/officeDocument/2006/relationships/customXml" Target="../customXml/item21.xml"/><Relationship Id="rId34" Type="http://schemas.openxmlformats.org/officeDocument/2006/relationships/slide" Target="slides/slide2.xml"/><Relationship Id="rId42" Type="http://schemas.openxmlformats.org/officeDocument/2006/relationships/slide" Target="slides/slide10.xml"/><Relationship Id="rId47" Type="http://schemas.openxmlformats.org/officeDocument/2006/relationships/slide" Target="slides/slide15.xml"/><Relationship Id="rId50" Type="http://schemas.openxmlformats.org/officeDocument/2006/relationships/slide" Target="slides/slide18.xml"/><Relationship Id="rId55" Type="http://schemas.openxmlformats.org/officeDocument/2006/relationships/slide" Target="slides/slide23.xml"/><Relationship Id="rId63" Type="http://schemas.openxmlformats.org/officeDocument/2006/relationships/slide" Target="slides/slide31.xml"/><Relationship Id="rId68" Type="http://schemas.openxmlformats.org/officeDocument/2006/relationships/presProps" Target="presProps.xml"/><Relationship Id="rId7" Type="http://schemas.openxmlformats.org/officeDocument/2006/relationships/customXml" Target="../customXml/item7.xml"/><Relationship Id="rId71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9" Type="http://schemas.openxmlformats.org/officeDocument/2006/relationships/customXml" Target="../customXml/item29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customXml" Target="../customXml/item24.xml"/><Relationship Id="rId32" Type="http://schemas.openxmlformats.org/officeDocument/2006/relationships/slideMaster" Target="slideMasters/slideMaster1.xml"/><Relationship Id="rId37" Type="http://schemas.openxmlformats.org/officeDocument/2006/relationships/slide" Target="slides/slide5.xml"/><Relationship Id="rId40" Type="http://schemas.openxmlformats.org/officeDocument/2006/relationships/slide" Target="slides/slide8.xml"/><Relationship Id="rId45" Type="http://schemas.openxmlformats.org/officeDocument/2006/relationships/slide" Target="slides/slide13.xml"/><Relationship Id="rId53" Type="http://schemas.openxmlformats.org/officeDocument/2006/relationships/slide" Target="slides/slide21.xml"/><Relationship Id="rId58" Type="http://schemas.openxmlformats.org/officeDocument/2006/relationships/slide" Target="slides/slide26.xml"/><Relationship Id="rId66" Type="http://schemas.openxmlformats.org/officeDocument/2006/relationships/notesMaster" Target="notesMasters/notesMaster1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slide" Target="slides/slide4.xml"/><Relationship Id="rId49" Type="http://schemas.openxmlformats.org/officeDocument/2006/relationships/slide" Target="slides/slide17.xml"/><Relationship Id="rId57" Type="http://schemas.openxmlformats.org/officeDocument/2006/relationships/slide" Target="slides/slide25.xml"/><Relationship Id="rId61" Type="http://schemas.openxmlformats.org/officeDocument/2006/relationships/slide" Target="slides/slide29.xml"/><Relationship Id="rId10" Type="http://schemas.openxmlformats.org/officeDocument/2006/relationships/customXml" Target="../customXml/item10.xml"/><Relationship Id="rId19" Type="http://schemas.openxmlformats.org/officeDocument/2006/relationships/customXml" Target="../customXml/item19.xml"/><Relationship Id="rId31" Type="http://schemas.openxmlformats.org/officeDocument/2006/relationships/customXml" Target="../customXml/item31.xml"/><Relationship Id="rId44" Type="http://schemas.openxmlformats.org/officeDocument/2006/relationships/slide" Target="slides/slide12.xml"/><Relationship Id="rId52" Type="http://schemas.openxmlformats.org/officeDocument/2006/relationships/slide" Target="slides/slide20.xml"/><Relationship Id="rId60" Type="http://schemas.openxmlformats.org/officeDocument/2006/relationships/slide" Target="slides/slide28.xml"/><Relationship Id="rId65" Type="http://schemas.openxmlformats.org/officeDocument/2006/relationships/slide" Target="slides/slide33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customXml" Target="../customXml/item30.xml"/><Relationship Id="rId35" Type="http://schemas.openxmlformats.org/officeDocument/2006/relationships/slide" Target="slides/slide3.xml"/><Relationship Id="rId43" Type="http://schemas.openxmlformats.org/officeDocument/2006/relationships/slide" Target="slides/slide11.xml"/><Relationship Id="rId48" Type="http://schemas.openxmlformats.org/officeDocument/2006/relationships/slide" Target="slides/slide16.xml"/><Relationship Id="rId56" Type="http://schemas.openxmlformats.org/officeDocument/2006/relationships/slide" Target="slides/slide24.xml"/><Relationship Id="rId64" Type="http://schemas.openxmlformats.org/officeDocument/2006/relationships/slide" Target="slides/slide32.xml"/><Relationship Id="rId69" Type="http://schemas.openxmlformats.org/officeDocument/2006/relationships/viewProps" Target="viewProps.xml"/><Relationship Id="rId8" Type="http://schemas.openxmlformats.org/officeDocument/2006/relationships/customXml" Target="../customXml/item8.xml"/><Relationship Id="rId51" Type="http://schemas.openxmlformats.org/officeDocument/2006/relationships/slide" Target="slides/slide19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slide" Target="slides/slide1.xml"/><Relationship Id="rId38" Type="http://schemas.openxmlformats.org/officeDocument/2006/relationships/slide" Target="slides/slide6.xml"/><Relationship Id="rId46" Type="http://schemas.openxmlformats.org/officeDocument/2006/relationships/slide" Target="slides/slide14.xml"/><Relationship Id="rId59" Type="http://schemas.openxmlformats.org/officeDocument/2006/relationships/slide" Target="slides/slide27.xml"/><Relationship Id="rId67" Type="http://schemas.openxmlformats.org/officeDocument/2006/relationships/handoutMaster" Target="handoutMasters/handoutMaster1.xml"/><Relationship Id="rId20" Type="http://schemas.openxmlformats.org/officeDocument/2006/relationships/customXml" Target="../customXml/item20.xml"/><Relationship Id="rId41" Type="http://schemas.openxmlformats.org/officeDocument/2006/relationships/slide" Target="slides/slide9.xml"/><Relationship Id="rId54" Type="http://schemas.openxmlformats.org/officeDocument/2006/relationships/slide" Target="slides/slide22.xml"/><Relationship Id="rId62" Type="http://schemas.openxmlformats.org/officeDocument/2006/relationships/slide" Target="slides/slide30.xml"/><Relationship Id="rId7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A0676868-41EC-404D-9FB7-BABA3C2CA738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8B713A05-5521-4D56-BE25-50357CEE9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0079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C6E40BF5-D20C-4D2A-BC0E-228996D7A075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A507E2E4-B16D-45FE-91A6-7215FA52B4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068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Good afternoon everyone. I am Arani Bhattacharya of Stony Brook University, and I would like to present out work “A First Look at Performance of TV Streaming Sticks”.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7E2E4-B16D-45FE-91A6-7215FA52B4F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7614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</a:t>
            </a:r>
            <a:r>
              <a:rPr lang="en-US" baseline="0" dirty="0"/>
              <a:t> need to discuss the current approach. Also change this spectrum or signal map.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6FE07-7A70-41CF-B64F-0BD4E0C553F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0170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</a:t>
            </a:r>
            <a:r>
              <a:rPr lang="en-US" baseline="0" dirty="0"/>
              <a:t> need to discuss the current approach. Also change this spectrum or signal map.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6FE07-7A70-41CF-B64F-0BD4E0C553F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0289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</a:t>
            </a:r>
            <a:r>
              <a:rPr lang="en-US" baseline="0" dirty="0"/>
              <a:t> need to discuss the current approach. Also change this spectrum or signal map.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6FE07-7A70-41CF-B64F-0BD4E0C553F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4486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</a:t>
            </a:r>
            <a:r>
              <a:rPr lang="en-US" baseline="0" dirty="0"/>
              <a:t> need to discuss the current approach. Also change this spectrum or signal map.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6FE07-7A70-41CF-B64F-0BD4E0C553F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2067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</a:t>
            </a:r>
            <a:r>
              <a:rPr lang="en-US" baseline="0" dirty="0"/>
              <a:t> need to discuss the current approach. Also change this spectrum or signal map.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6FE07-7A70-41CF-B64F-0BD4E0C553F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8773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</a:t>
            </a:r>
            <a:r>
              <a:rPr lang="en-US" baseline="0" dirty="0"/>
              <a:t> need to discuss the current approach. Also change this spectrum or signal map.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6FE07-7A70-41CF-B64F-0BD4E0C553F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0145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</a:t>
            </a:r>
            <a:r>
              <a:rPr lang="en-US" baseline="0" dirty="0"/>
              <a:t> need to discuss the current approach. Also change this spectrum or signal map.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6FE07-7A70-41CF-B64F-0BD4E0C553F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3695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7E2E4-B16D-45FE-91A6-7215FA52B4F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9151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</a:t>
            </a:r>
            <a:r>
              <a:rPr lang="en-US" baseline="0" dirty="0"/>
              <a:t> need to discuss the current approach. Also change this spectrum or signal map.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6FE07-7A70-41CF-B64F-0BD4E0C553F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2313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</a:t>
            </a:r>
            <a:r>
              <a:rPr lang="en-US" baseline="0" dirty="0"/>
              <a:t> need to discuss the current approach. Also change this spectrum or signal map.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6FE07-7A70-41CF-B64F-0BD4E0C553F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443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31115" indent="-231115">
              <a:buAutoNum type="arabicPeriod"/>
            </a:pPr>
            <a:r>
              <a:rPr lang="en-US" dirty="0"/>
              <a:t>With the arrival of smart TVs, streaming sticks are used to stream movies and other videos over the Internet. These sticks have the form factor of a dongle and they are plugged into the HDMI port of TVs. There are three TV streaming sticks that are commonly available in the US market – Amazon Fire, Chromecast and Roku. A key question of active interest for users is the difference among these devices.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7E2E4-B16D-45FE-91A6-7215FA52B4F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7181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</a:t>
            </a:r>
            <a:r>
              <a:rPr lang="en-US" baseline="0" dirty="0"/>
              <a:t> need to discuss the current approach. Also change this spectrum or signal map.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6FE07-7A70-41CF-B64F-0BD4E0C553F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3898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</a:t>
            </a:r>
            <a:r>
              <a:rPr lang="en-US" baseline="0" dirty="0"/>
              <a:t> need to discuss the current approach. Also change this spectrum or signal map.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6FE07-7A70-41CF-B64F-0BD4E0C553F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4809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</a:t>
            </a:r>
            <a:r>
              <a:rPr lang="en-US" baseline="0" dirty="0"/>
              <a:t> need to discuss the current approach. Also change this spectrum or signal map.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6FE07-7A70-41CF-B64F-0BD4E0C553F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9265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</a:t>
            </a:r>
            <a:r>
              <a:rPr lang="en-US" baseline="0" dirty="0"/>
              <a:t> need to discuss the current approach. Also change this spectrum or signal map.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6FE07-7A70-41CF-B64F-0BD4E0C553F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6119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</a:t>
            </a:r>
            <a:r>
              <a:rPr lang="en-US" baseline="0" dirty="0"/>
              <a:t> need to discuss the current approach. Also change this spectrum or signal map.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6FE07-7A70-41CF-B64F-0BD4E0C553F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8885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</a:t>
            </a:r>
            <a:r>
              <a:rPr lang="en-US" baseline="0" dirty="0"/>
              <a:t> need to discuss the current approach. Also change this spectrum or signal map.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6FE07-7A70-41CF-B64F-0BD4E0C553F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4309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7E2E4-B16D-45FE-91A6-7215FA52B4F6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4241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</a:t>
            </a:r>
            <a:r>
              <a:rPr lang="en-US" baseline="0" dirty="0"/>
              <a:t> need to discuss the current approach. Also change this spectrum or signal map.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6FE07-7A70-41CF-B64F-0BD4E0C553F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908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</a:t>
            </a:r>
            <a:r>
              <a:rPr lang="en-US" baseline="0" dirty="0"/>
              <a:t> need to discuss the current approach. Also change this spectrum or signal map.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6FE07-7A70-41CF-B64F-0BD4E0C553F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18392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</a:t>
            </a:r>
            <a:r>
              <a:rPr lang="en-US" baseline="0" dirty="0"/>
              <a:t> need to discuss the current approach. Also change this spectrum or signal map.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6FE07-7A70-41CF-B64F-0BD4E0C553F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9819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31115" indent="-231115">
              <a:buAutoNum type="arabicPeriod"/>
            </a:pPr>
            <a:r>
              <a:rPr lang="en-US" dirty="0"/>
              <a:t>With the arrival of smart TVs, streaming sticks are used to stream movies and other videos over the Internet. These sticks have the form factor of a dongle and they are plugged into the HDMI port of TVs. There are three TV streaming sticks that are commonly available in the US market – Amazon Fire, Chromecast and Roku. A key question of active interest for users is the difference among these devices.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7E2E4-B16D-45FE-91A6-7215FA52B4F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54630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</a:t>
            </a:r>
            <a:r>
              <a:rPr lang="en-US" baseline="0" dirty="0"/>
              <a:t> need to discuss the current approach. Also change this spectrum or signal map.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6FE07-7A70-41CF-B64F-0BD4E0C553F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88358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</a:t>
            </a:r>
            <a:r>
              <a:rPr lang="en-US" baseline="0" dirty="0"/>
              <a:t> need to discuss the current approach. Also change this spectrum or signal map.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6FE07-7A70-41CF-B64F-0BD4E0C553F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21621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</a:t>
            </a:r>
            <a:r>
              <a:rPr lang="en-US" baseline="0" dirty="0"/>
              <a:t> need to discuss the current approach. Also change this spectrum or signal map.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6FE07-7A70-41CF-B64F-0BD4E0C553F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83723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7E2E4-B16D-45FE-91A6-7215FA52B4F6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3547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31115" indent="-231115">
              <a:buAutoNum type="arabicPeriod"/>
            </a:pPr>
            <a:r>
              <a:rPr lang="en-US" dirty="0"/>
              <a:t>With the arrival of smart TVs, streaming sticks are used to stream movies and other videos over the Internet. These sticks have the form factor of a dongle and they are plugged into the HDMI port of TVs. There are three TV streaming sticks that are commonly available in the US market – Amazon Fire, Chromecast and Roku. A key question of active interest for users is the difference among these devices.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7E2E4-B16D-45FE-91A6-7215FA52B4F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838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31115" indent="-231115">
              <a:buAutoNum type="arabicPeriod"/>
            </a:pPr>
            <a:r>
              <a:rPr lang="en-US" dirty="0"/>
              <a:t>With the arrival of smart TVs, streaming sticks are used to stream movies and other videos over the Internet. These sticks have the form factor of a dongle and they are plugged into the HDMI port of TVs. There are three TV streaming sticks that are commonly available in the US market – Amazon Fire, Chromecast and Roku. A key question of active interest for users is the difference among these devices.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7E2E4-B16D-45FE-91A6-7215FA52B4F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8566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7E2E4-B16D-45FE-91A6-7215FA52B4F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66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</a:t>
            </a:r>
            <a:r>
              <a:rPr lang="en-US" baseline="0" dirty="0"/>
              <a:t> need to discuss the current approach. Also change this spectrum or signal map.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6FE07-7A70-41CF-B64F-0BD4E0C553F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0958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31115" indent="-231115">
              <a:buAutoNum type="arabicPeriod"/>
            </a:pPr>
            <a:r>
              <a:rPr lang="en-US" dirty="0"/>
              <a:t>With the arrival of smart TVs, streaming sticks are used to stream movies and other videos over the Internet. These sticks have the form factor of a dongle and they are plugged into the HDMI port of TVs. There are three TV streaming sticks that are commonly available in the US market – Amazon Fire, Chromecast and Roku. A key question of active interest for users is the difference among these devices.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7E2E4-B16D-45FE-91A6-7215FA52B4F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6548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</a:t>
            </a:r>
            <a:r>
              <a:rPr lang="en-US" baseline="0" dirty="0"/>
              <a:t> need to discuss the current approach. Also change this spectrum or signal map.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6FE07-7A70-41CF-B64F-0BD4E0C553F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455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CA24B-B61D-46C6-914F-02F559AC1833}" type="datetime1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97A6D-E745-4D8B-863E-11FBF3764A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E8CCC-38B9-4FF2-BEE8-805F19A883F0}" type="datetime1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97A6D-E745-4D8B-863E-11FBF3764A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18A90-1A5F-4994-8FB8-D784A4ED1292}" type="datetime1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97A6D-E745-4D8B-863E-11FBF3764A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BBC1F-D5B8-464C-830A-1602FFAF136B}" type="datetime1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97A6D-E745-4D8B-863E-11FBF3764A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2E44A-9EC1-420D-9E46-8E14F6D8644D}" type="datetime1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97A6D-E745-4D8B-863E-11FBF3764A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BA921-74A3-4DC5-B0CF-B52DCF5E81A6}" type="datetime1">
              <a:rPr lang="en-US" smtClean="0"/>
              <a:t>5/15/2020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97A6D-E745-4D8B-863E-11FBF3764A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7B6FF-F647-42D2-99AC-13540372374D}" type="datetime1">
              <a:rPr lang="en-US" smtClean="0"/>
              <a:t>5/15/2020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97A6D-E745-4D8B-863E-11FBF3764A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4C3E7-77D0-4627-841D-7C701151EC8C}" type="datetime1">
              <a:rPr lang="en-US" smtClean="0"/>
              <a:t>5/15/2020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97A6D-E745-4D8B-863E-11FBF3764A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4F67D-A2A6-4857-A6CB-F23BC0DCC2E4}" type="datetime1">
              <a:rPr lang="en-US" smtClean="0"/>
              <a:t>5/15/2020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97A6D-E745-4D8B-863E-11FBF3764A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D7C1B-D088-45C9-BF8B-364A67A61826}" type="datetime1">
              <a:rPr lang="en-US" smtClean="0"/>
              <a:t>5/15/2020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97A6D-E745-4D8B-863E-11FBF3764A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8407C-032D-46A0-AB58-D3FD17AC77DE}" type="datetime1">
              <a:rPr lang="en-US" smtClean="0"/>
              <a:t>5/15/2020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97A6D-E745-4D8B-863E-11FBF3764A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39EB50-3E8F-43BC-81F1-9A5DB8BC2928}" type="datetime1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97A6D-E745-4D8B-863E-11FBF3764A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7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9.png"/><Relationship Id="rId11" Type="http://schemas.openxmlformats.org/officeDocument/2006/relationships/image" Target="../media/image5.png"/><Relationship Id="rId5" Type="http://schemas.microsoft.com/office/2007/relationships/hdphoto" Target="../media/hdphoto1.wdp"/><Relationship Id="rId10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microsoft.com/office/2007/relationships/hdphoto" Target="../media/hdphoto2.wdp"/><Relationship Id="rId1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9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9.png"/><Relationship Id="rId11" Type="http://schemas.openxmlformats.org/officeDocument/2006/relationships/image" Target="../media/image5.png"/><Relationship Id="rId5" Type="http://schemas.microsoft.com/office/2007/relationships/hdphoto" Target="../media/hdphoto1.wdp"/><Relationship Id="rId10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9.png"/><Relationship Id="rId11" Type="http://schemas.openxmlformats.org/officeDocument/2006/relationships/image" Target="../media/image5.png"/><Relationship Id="rId5" Type="http://schemas.microsoft.com/office/2007/relationships/hdphoto" Target="../media/hdphoto1.wdp"/><Relationship Id="rId10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9.png"/><Relationship Id="rId11" Type="http://schemas.openxmlformats.org/officeDocument/2006/relationships/image" Target="../media/image5.png"/><Relationship Id="rId5" Type="http://schemas.microsoft.com/office/2007/relationships/hdphoto" Target="../media/hdphoto1.wdp"/><Relationship Id="rId10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9.png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21.png"/><Relationship Id="rId11" Type="http://schemas.openxmlformats.org/officeDocument/2006/relationships/image" Target="../media/image4.png"/><Relationship Id="rId5" Type="http://schemas.microsoft.com/office/2007/relationships/hdphoto" Target="../media/hdphoto1.wdp"/><Relationship Id="rId10" Type="http://schemas.microsoft.com/office/2007/relationships/hdphoto" Target="../media/hdphoto2.wdp"/><Relationship Id="rId4" Type="http://schemas.openxmlformats.org/officeDocument/2006/relationships/image" Target="../media/image3.png"/><Relationship Id="rId9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9.png"/><Relationship Id="rId11" Type="http://schemas.openxmlformats.org/officeDocument/2006/relationships/image" Target="../media/image5.png"/><Relationship Id="rId5" Type="http://schemas.microsoft.com/office/2007/relationships/hdphoto" Target="../media/hdphoto1.wdp"/><Relationship Id="rId10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24.pn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9.png"/><Relationship Id="rId11" Type="http://schemas.openxmlformats.org/officeDocument/2006/relationships/image" Target="../media/image5.png"/><Relationship Id="rId5" Type="http://schemas.microsoft.com/office/2007/relationships/hdphoto" Target="../media/hdphoto1.wdp"/><Relationship Id="rId10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31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26.png"/><Relationship Id="rId4" Type="http://schemas.openxmlformats.org/officeDocument/2006/relationships/image" Target="../media/image28.png"/><Relationship Id="rId9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microsoft.com/office/2007/relationships/hdphoto" Target="../media/hdphoto4.wdp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5" Type="http://schemas.openxmlformats.org/officeDocument/2006/relationships/image" Target="../media/image380.png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image" Target="../media/image9.png"/><Relationship Id="rId11" Type="http://schemas.openxmlformats.org/officeDocument/2006/relationships/image" Target="../media/image39.png"/><Relationship Id="rId5" Type="http://schemas.microsoft.com/office/2007/relationships/hdphoto" Target="../media/hdphoto1.wdp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6.png"/><Relationship Id="rId5" Type="http://schemas.openxmlformats.org/officeDocument/2006/relationships/image" Target="../media/image9.png"/><Relationship Id="rId10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6" Type="http://schemas.openxmlformats.org/officeDocument/2006/relationships/image" Target="../media/image9.png"/><Relationship Id="rId11" Type="http://schemas.openxmlformats.org/officeDocument/2006/relationships/image" Target="../media/image39.png"/><Relationship Id="rId5" Type="http://schemas.microsoft.com/office/2007/relationships/hdphoto" Target="../media/hdphoto1.wdp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4" Type="http://schemas.openxmlformats.org/officeDocument/2006/relationships/image" Target="../media/image4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4" Type="http://schemas.openxmlformats.org/officeDocument/2006/relationships/image" Target="../media/image4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microsoft.com/office/2007/relationships/hdphoto" Target="../media/hdphoto1.wdp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12" Type="http://schemas.openxmlformats.org/officeDocument/2006/relationships/hyperlink" Target="https://pixabay.com/en/bag-shopping-orange-yellow-big-30674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microsoft.com/office/2007/relationships/hdphoto" Target="../media/hdphoto3.wdp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microsoft.com/office/2007/relationships/hdphoto" Target="../media/hdphoto1.wdp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9.png"/><Relationship Id="rId11" Type="http://schemas.openxmlformats.org/officeDocument/2006/relationships/image" Target="../media/image5.png"/><Relationship Id="rId5" Type="http://schemas.microsoft.com/office/2007/relationships/hdphoto" Target="../media/hdphoto1.wdp"/><Relationship Id="rId10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90.pn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12" Type="http://schemas.openxmlformats.org/officeDocument/2006/relationships/image" Target="../media/image6.pn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5.png"/><Relationship Id="rId5" Type="http://schemas.openxmlformats.org/officeDocument/2006/relationships/image" Target="../media/image11.png"/><Relationship Id="rId15" Type="http://schemas.openxmlformats.org/officeDocument/2006/relationships/image" Target="../media/image16.png"/><Relationship Id="rId10" Type="http://schemas.openxmlformats.org/officeDocument/2006/relationships/image" Target="../media/image4.png"/><Relationship Id="rId4" Type="http://schemas.microsoft.com/office/2007/relationships/hdphoto" Target="../media/hdphoto1.wdp"/><Relationship Id="rId9" Type="http://schemas.openxmlformats.org/officeDocument/2006/relationships/image" Target="../media/image12.png"/><Relationship Id="rId1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9.png"/><Relationship Id="rId11" Type="http://schemas.openxmlformats.org/officeDocument/2006/relationships/image" Target="../media/image5.png"/><Relationship Id="rId5" Type="http://schemas.microsoft.com/office/2007/relationships/hdphoto" Target="../media/hdphoto1.wdp"/><Relationship Id="rId10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229600" cy="2076451"/>
          </a:xfrm>
        </p:spPr>
        <p:txBody>
          <a:bodyPr>
            <a:noAutofit/>
          </a:bodyPr>
          <a:lstStyle/>
          <a:p>
            <a:r>
              <a:rPr lang="en-US" sz="4800" dirty="0">
                <a:latin typeface="Calibri Light"/>
              </a:rPr>
              <a:t>Selection of Sensors for Efficient Transmitter Localization</a:t>
            </a:r>
            <a:endParaRPr lang="EN-US" sz="4800" dirty="0">
              <a:latin typeface="Calibri Ligh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245664"/>
            <a:ext cx="8229600" cy="1371600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Arani Bhattacharya, </a:t>
            </a:r>
            <a:r>
              <a:rPr lang="en-US" sz="2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Caitao</a:t>
            </a:r>
            <a:r>
              <a:rPr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Zhan, Himanshu Gupta, Samir R. Das, </a:t>
            </a:r>
            <a:r>
              <a:rPr lang="en-US" sz="2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Petar</a:t>
            </a:r>
            <a:r>
              <a:rPr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M. Djuric</a:t>
            </a: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2738D494-D984-4242-9E9D-8995BF8E18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002"/>
          <a:stretch/>
        </p:blipFill>
        <p:spPr>
          <a:xfrm>
            <a:off x="1752601" y="4563250"/>
            <a:ext cx="838200" cy="8850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105B63B-22A2-4AB9-B951-55CCE3B096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514938"/>
            <a:ext cx="1685150" cy="1685150"/>
          </a:xfrm>
          <a:prstGeom prst="rect">
            <a:avLst/>
          </a:prstGeom>
        </p:spPr>
      </p:pic>
      <p:pic>
        <p:nvPicPr>
          <p:cNvPr id="8" name="Picture 7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4772ACB1-793B-463C-8A94-B738BDC528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2" r="37266"/>
          <a:stretch/>
        </p:blipFill>
        <p:spPr>
          <a:xfrm>
            <a:off x="1143000" y="5184388"/>
            <a:ext cx="2372563" cy="885050"/>
          </a:xfrm>
          <a:prstGeom prst="rect">
            <a:avLst/>
          </a:prstGeom>
        </p:spPr>
      </p:pic>
      <p:pic>
        <p:nvPicPr>
          <p:cNvPr id="9" name="Picture 8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44627998-1D9F-4F7A-93C7-6C4C56B1F2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62"/>
          <a:stretch/>
        </p:blipFill>
        <p:spPr>
          <a:xfrm>
            <a:off x="1219200" y="5626913"/>
            <a:ext cx="1972050" cy="8850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roup 137"/>
          <p:cNvGrpSpPr/>
          <p:nvPr/>
        </p:nvGrpSpPr>
        <p:grpSpPr>
          <a:xfrm>
            <a:off x="914400" y="1164122"/>
            <a:ext cx="5648568" cy="4655765"/>
            <a:chOff x="1532990" y="1094940"/>
            <a:chExt cx="5648568" cy="4655765"/>
          </a:xfrm>
        </p:grpSpPr>
        <p:sp>
          <p:nvSpPr>
            <p:cNvPr id="139" name="Rectangle 138"/>
            <p:cNvSpPr/>
            <p:nvPr/>
          </p:nvSpPr>
          <p:spPr>
            <a:xfrm>
              <a:off x="1565440" y="1094940"/>
              <a:ext cx="5605922" cy="4655765"/>
            </a:xfrm>
            <a:prstGeom prst="rect">
              <a:avLst/>
            </a:prstGeom>
            <a:solidFill>
              <a:schemeClr val="bg1">
                <a:alpha val="3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0" name="Picture 139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FilmGrain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2990" y="1146029"/>
              <a:ext cx="5648568" cy="458954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37" name="Rectangle 136"/>
          <p:cNvSpPr/>
          <p:nvPr/>
        </p:nvSpPr>
        <p:spPr>
          <a:xfrm>
            <a:off x="925527" y="1183481"/>
            <a:ext cx="5648568" cy="4604676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0" y="-44181"/>
            <a:ext cx="9144000" cy="1083365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  <a:latin typeface="+mn-lt"/>
                <a:cs typeface="Segoe UI Light" panose="020B0502040204020203" pitchFamily="34" charset="0"/>
              </a:rPr>
              <a:t>Maximum a Posteriori Estimate in a Realistic Setting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61824" y="1204562"/>
            <a:ext cx="898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P(L</a:t>
            </a:r>
            <a:r>
              <a:rPr lang="en-US" baseline="-25000" dirty="0"/>
              <a:t>1</a:t>
            </a:r>
            <a:r>
              <a:rPr lang="en-US" sz="2800" dirty="0"/>
              <a:t>)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1890933" y="1196942"/>
            <a:ext cx="867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P(L</a:t>
            </a:r>
            <a:r>
              <a:rPr lang="en-US" baseline="-25000" dirty="0"/>
              <a:t>2</a:t>
            </a:r>
            <a:r>
              <a:rPr lang="en-US" sz="2800" dirty="0"/>
              <a:t>)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2838363" y="1208796"/>
            <a:ext cx="884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P(L</a:t>
            </a:r>
            <a:r>
              <a:rPr lang="en-US" sz="2000" baseline="-25000" dirty="0"/>
              <a:t>3</a:t>
            </a:r>
            <a:r>
              <a:rPr lang="en-US" sz="2800" dirty="0"/>
              <a:t>)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652259" y="1632929"/>
            <a:ext cx="2336137" cy="86459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Divide entire area into grid cells</a:t>
            </a:r>
          </a:p>
        </p:txBody>
      </p:sp>
      <p:cxnSp>
        <p:nvCxnSpPr>
          <p:cNvPr id="15" name="Straight Arrow Connector 14"/>
          <p:cNvCxnSpPr>
            <a:cxnSpLocks/>
            <a:stCxn id="13" idx="2"/>
            <a:endCxn id="90" idx="0"/>
          </p:cNvCxnSpPr>
          <p:nvPr/>
        </p:nvCxnSpPr>
        <p:spPr>
          <a:xfrm>
            <a:off x="7820328" y="2497522"/>
            <a:ext cx="3431" cy="3526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ounded Rectangle 89"/>
          <p:cNvSpPr/>
          <p:nvPr/>
        </p:nvSpPr>
        <p:spPr>
          <a:xfrm>
            <a:off x="6659120" y="2850157"/>
            <a:ext cx="2329277" cy="86459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Compute probability of intruder at each location by Bayes rule</a:t>
            </a: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3E417BCC-F15D-43BB-A981-F6BDBF4B4F53}"/>
              </a:ext>
            </a:extLst>
          </p:cNvPr>
          <p:cNvGrpSpPr/>
          <p:nvPr/>
        </p:nvGrpSpPr>
        <p:grpSpPr>
          <a:xfrm>
            <a:off x="5345986" y="3241795"/>
            <a:ext cx="847234" cy="631280"/>
            <a:chOff x="6525341" y="4321230"/>
            <a:chExt cx="847234" cy="631280"/>
          </a:xfrm>
        </p:grpSpPr>
        <p:pic>
          <p:nvPicPr>
            <p:cNvPr id="80" name="Picture 79"/>
            <p:cNvPicPr>
              <a:picLocks noChangeAspect="1"/>
            </p:cNvPicPr>
            <p:nvPr/>
          </p:nvPicPr>
          <p:blipFill rotWithShape="1">
            <a:blip r:embed="rId6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955" r="47789" b="27774"/>
            <a:stretch/>
          </p:blipFill>
          <p:spPr>
            <a:xfrm>
              <a:off x="6525341" y="4586274"/>
              <a:ext cx="847234" cy="36623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F9884118-E879-45A3-B0BD-8541D3A12FE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7175563" y="4321230"/>
              <a:ext cx="138935" cy="347338"/>
            </a:xfrm>
            <a:prstGeom prst="rect">
              <a:avLst/>
            </a:prstGeom>
          </p:spPr>
        </p:pic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A59FDF44-B503-46B0-A96C-48D6F8837B53}"/>
              </a:ext>
            </a:extLst>
          </p:cNvPr>
          <p:cNvGrpSpPr/>
          <p:nvPr/>
        </p:nvGrpSpPr>
        <p:grpSpPr>
          <a:xfrm>
            <a:off x="2310968" y="3938953"/>
            <a:ext cx="560784" cy="520887"/>
            <a:chOff x="2716668" y="3916283"/>
            <a:chExt cx="560784" cy="520887"/>
          </a:xfrm>
        </p:grpSpPr>
        <p:pic>
          <p:nvPicPr>
            <p:cNvPr id="93" name="Picture 92">
              <a:extLst>
                <a:ext uri="{FF2B5EF4-FFF2-40B4-BE49-F238E27FC236}">
                  <a16:creationId xmlns:a16="http://schemas.microsoft.com/office/drawing/2014/main" id="{33116293-BAAE-4BD4-9682-2DD566E3649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8530" y="4134405"/>
              <a:ext cx="538922" cy="302765"/>
            </a:xfrm>
            <a:prstGeom prst="rect">
              <a:avLst/>
            </a:prstGeom>
          </p:spPr>
        </p:pic>
        <p:pic>
          <p:nvPicPr>
            <p:cNvPr id="94" name="Picture 93">
              <a:extLst>
                <a:ext uri="{FF2B5EF4-FFF2-40B4-BE49-F238E27FC236}">
                  <a16:creationId xmlns:a16="http://schemas.microsoft.com/office/drawing/2014/main" id="{620D89B8-9641-4671-8006-4BCEB8220CA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2716668" y="3916283"/>
              <a:ext cx="138935" cy="347338"/>
            </a:xfrm>
            <a:prstGeom prst="rect">
              <a:avLst/>
            </a:prstGeom>
          </p:spPr>
        </p:pic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513E64FB-571E-4C99-B8CE-82515291C778}"/>
              </a:ext>
            </a:extLst>
          </p:cNvPr>
          <p:cNvGrpSpPr/>
          <p:nvPr/>
        </p:nvGrpSpPr>
        <p:grpSpPr>
          <a:xfrm>
            <a:off x="5621164" y="4154140"/>
            <a:ext cx="560784" cy="520887"/>
            <a:chOff x="2716668" y="3916283"/>
            <a:chExt cx="560784" cy="520887"/>
          </a:xfrm>
        </p:grpSpPr>
        <p:pic>
          <p:nvPicPr>
            <p:cNvPr id="102" name="Picture 101">
              <a:extLst>
                <a:ext uri="{FF2B5EF4-FFF2-40B4-BE49-F238E27FC236}">
                  <a16:creationId xmlns:a16="http://schemas.microsoft.com/office/drawing/2014/main" id="{5B8DDCC2-78C5-4B2F-B535-EE832370222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8530" y="4134405"/>
              <a:ext cx="538922" cy="302765"/>
            </a:xfrm>
            <a:prstGeom prst="rect">
              <a:avLst/>
            </a:prstGeom>
          </p:spPr>
        </p:pic>
        <p:pic>
          <p:nvPicPr>
            <p:cNvPr id="103" name="Picture 102">
              <a:extLst>
                <a:ext uri="{FF2B5EF4-FFF2-40B4-BE49-F238E27FC236}">
                  <a16:creationId xmlns:a16="http://schemas.microsoft.com/office/drawing/2014/main" id="{563F9380-8DA4-4F5D-8DAB-AE6ED145D4D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2716668" y="3916283"/>
              <a:ext cx="138935" cy="347338"/>
            </a:xfrm>
            <a:prstGeom prst="rect">
              <a:avLst/>
            </a:prstGeom>
          </p:spPr>
        </p:pic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5256939E-2D2D-4D3F-82A0-1DA116E7F2D5}"/>
              </a:ext>
            </a:extLst>
          </p:cNvPr>
          <p:cNvGrpSpPr/>
          <p:nvPr/>
        </p:nvGrpSpPr>
        <p:grpSpPr>
          <a:xfrm>
            <a:off x="4233847" y="1340300"/>
            <a:ext cx="560784" cy="520887"/>
            <a:chOff x="2716668" y="3916283"/>
            <a:chExt cx="560784" cy="520887"/>
          </a:xfrm>
        </p:grpSpPr>
        <p:pic>
          <p:nvPicPr>
            <p:cNvPr id="111" name="Picture 110">
              <a:extLst>
                <a:ext uri="{FF2B5EF4-FFF2-40B4-BE49-F238E27FC236}">
                  <a16:creationId xmlns:a16="http://schemas.microsoft.com/office/drawing/2014/main" id="{C4F5F789-B64D-446C-B316-B8C35858F40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8530" y="4134405"/>
              <a:ext cx="538922" cy="302765"/>
            </a:xfrm>
            <a:prstGeom prst="rect">
              <a:avLst/>
            </a:prstGeom>
          </p:spPr>
        </p:pic>
        <p:pic>
          <p:nvPicPr>
            <p:cNvPr id="112" name="Picture 111">
              <a:extLst>
                <a:ext uri="{FF2B5EF4-FFF2-40B4-BE49-F238E27FC236}">
                  <a16:creationId xmlns:a16="http://schemas.microsoft.com/office/drawing/2014/main" id="{139CA447-283D-43FF-A08F-94F39F6376C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2716668" y="3916283"/>
              <a:ext cx="138935" cy="347338"/>
            </a:xfrm>
            <a:prstGeom prst="rect">
              <a:avLst/>
            </a:prstGeom>
          </p:spPr>
        </p:pic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9087A9F9-73EE-48E8-86B4-A6466690A8AC}"/>
              </a:ext>
            </a:extLst>
          </p:cNvPr>
          <p:cNvGrpSpPr/>
          <p:nvPr/>
        </p:nvGrpSpPr>
        <p:grpSpPr>
          <a:xfrm>
            <a:off x="5486048" y="2204893"/>
            <a:ext cx="560784" cy="520887"/>
            <a:chOff x="2716668" y="3916283"/>
            <a:chExt cx="560784" cy="520887"/>
          </a:xfrm>
        </p:grpSpPr>
        <p:pic>
          <p:nvPicPr>
            <p:cNvPr id="114" name="Picture 113">
              <a:extLst>
                <a:ext uri="{FF2B5EF4-FFF2-40B4-BE49-F238E27FC236}">
                  <a16:creationId xmlns:a16="http://schemas.microsoft.com/office/drawing/2014/main" id="{7D0531E7-F665-42D6-A661-C6C5D33CB0F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8530" y="4134405"/>
              <a:ext cx="538922" cy="302765"/>
            </a:xfrm>
            <a:prstGeom prst="rect">
              <a:avLst/>
            </a:prstGeom>
          </p:spPr>
        </p:pic>
        <p:pic>
          <p:nvPicPr>
            <p:cNvPr id="115" name="Picture 114">
              <a:extLst>
                <a:ext uri="{FF2B5EF4-FFF2-40B4-BE49-F238E27FC236}">
                  <a16:creationId xmlns:a16="http://schemas.microsoft.com/office/drawing/2014/main" id="{405B12AE-A304-488F-A268-7AD5537DDBE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2716668" y="3916283"/>
              <a:ext cx="138935" cy="347338"/>
            </a:xfrm>
            <a:prstGeom prst="rect">
              <a:avLst/>
            </a:prstGeom>
          </p:spPr>
        </p:pic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D44C34B0-B6AA-4F72-B385-24006FC29CD4}"/>
              </a:ext>
            </a:extLst>
          </p:cNvPr>
          <p:cNvGrpSpPr/>
          <p:nvPr/>
        </p:nvGrpSpPr>
        <p:grpSpPr>
          <a:xfrm>
            <a:off x="4095943" y="2120433"/>
            <a:ext cx="847234" cy="631280"/>
            <a:chOff x="6525341" y="4321230"/>
            <a:chExt cx="847234" cy="631280"/>
          </a:xfrm>
        </p:grpSpPr>
        <p:pic>
          <p:nvPicPr>
            <p:cNvPr id="117" name="Picture 116">
              <a:extLst>
                <a:ext uri="{FF2B5EF4-FFF2-40B4-BE49-F238E27FC236}">
                  <a16:creationId xmlns:a16="http://schemas.microsoft.com/office/drawing/2014/main" id="{1839CC90-D90D-4D6D-8ECD-A5C0497290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955" r="47789" b="27774"/>
            <a:stretch/>
          </p:blipFill>
          <p:spPr>
            <a:xfrm>
              <a:off x="6525341" y="4586274"/>
              <a:ext cx="847234" cy="36623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8" name="Picture 117">
              <a:extLst>
                <a:ext uri="{FF2B5EF4-FFF2-40B4-BE49-F238E27FC236}">
                  <a16:creationId xmlns:a16="http://schemas.microsoft.com/office/drawing/2014/main" id="{AAE1DEF6-6A60-4713-9C7D-EF93F6CA7F2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7175563" y="4321230"/>
              <a:ext cx="138935" cy="347338"/>
            </a:xfrm>
            <a:prstGeom prst="rect">
              <a:avLst/>
            </a:prstGeom>
          </p:spPr>
        </p:pic>
      </p:grpSp>
      <p:cxnSp>
        <p:nvCxnSpPr>
          <p:cNvPr id="5" name="Straight Connector 4"/>
          <p:cNvCxnSpPr/>
          <p:nvPr/>
        </p:nvCxnSpPr>
        <p:spPr>
          <a:xfrm>
            <a:off x="1779828" y="1223819"/>
            <a:ext cx="0" cy="228302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2819400" y="1185291"/>
            <a:ext cx="0" cy="228302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3782787" y="1184252"/>
            <a:ext cx="0" cy="2343607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944489" y="1835512"/>
            <a:ext cx="305025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944489" y="2751713"/>
            <a:ext cx="305025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7B81D69E-57E0-45AE-B3E2-5DD1A807FC59}"/>
              </a:ext>
            </a:extLst>
          </p:cNvPr>
          <p:cNvGrpSpPr/>
          <p:nvPr/>
        </p:nvGrpSpPr>
        <p:grpSpPr>
          <a:xfrm>
            <a:off x="1809326" y="1885794"/>
            <a:ext cx="942261" cy="882013"/>
            <a:chOff x="1687417" y="1698165"/>
            <a:chExt cx="1295640" cy="1045035"/>
          </a:xfrm>
        </p:grpSpPr>
        <p:pic>
          <p:nvPicPr>
            <p:cNvPr id="131" name="Picture 130">
              <a:extLst>
                <a:ext uri="{FF2B5EF4-FFF2-40B4-BE49-F238E27FC236}">
                  <a16:creationId xmlns:a16="http://schemas.microsoft.com/office/drawing/2014/main" id="{6292D161-4BA3-4BAF-BA98-F2E3A1E101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4596" y="1955037"/>
              <a:ext cx="330073" cy="645840"/>
            </a:xfrm>
            <a:prstGeom prst="rect">
              <a:avLst/>
            </a:prstGeom>
          </p:spPr>
        </p:pic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04269CC1-7F46-4A62-BE83-0020755FB411}"/>
                </a:ext>
              </a:extLst>
            </p:cNvPr>
            <p:cNvSpPr txBox="1"/>
            <p:nvPr/>
          </p:nvSpPr>
          <p:spPr>
            <a:xfrm>
              <a:off x="2525857" y="2061765"/>
              <a:ext cx="457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</a:rPr>
                <a:t>?</a:t>
              </a:r>
            </a:p>
          </p:txBody>
        </p:sp>
        <p:pic>
          <p:nvPicPr>
            <p:cNvPr id="133" name="Picture 132" descr="A drawing of a cartoon character&#10;&#10;Description generated with high confidence">
              <a:extLst>
                <a:ext uri="{FF2B5EF4-FFF2-40B4-BE49-F238E27FC236}">
                  <a16:creationId xmlns:a16="http://schemas.microsoft.com/office/drawing/2014/main" id="{09420A96-61D9-4A25-84C5-E7B7F43B48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7417" y="2070041"/>
              <a:ext cx="901780" cy="673159"/>
            </a:xfrm>
            <a:prstGeom prst="rect">
              <a:avLst/>
            </a:prstGeom>
          </p:spPr>
        </p:pic>
        <p:pic>
          <p:nvPicPr>
            <p:cNvPr id="134" name="Picture 133" descr="A close up of a light&#10;&#10;Description generated with high confidence">
              <a:extLst>
                <a:ext uri="{FF2B5EF4-FFF2-40B4-BE49-F238E27FC236}">
                  <a16:creationId xmlns:a16="http://schemas.microsoft.com/office/drawing/2014/main" id="{15FCE31A-E457-4489-BD50-48B8E5631D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0673" y="1698165"/>
              <a:ext cx="409745" cy="299306"/>
            </a:xfrm>
            <a:prstGeom prst="rect">
              <a:avLst/>
            </a:prstGeom>
          </p:spPr>
        </p:pic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8B2B77-DA03-40C8-8D63-AE664AB42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97A6D-E745-4D8B-863E-11FBF3764A1F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94FA4D8-978C-4B53-9EA6-9688D98873C5}"/>
              </a:ext>
            </a:extLst>
          </p:cNvPr>
          <p:cNvSpPr txBox="1"/>
          <p:nvPr/>
        </p:nvSpPr>
        <p:spPr>
          <a:xfrm>
            <a:off x="2851851" y="2798058"/>
            <a:ext cx="10053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P(</a:t>
            </a:r>
            <a:r>
              <a:rPr lang="en-US" sz="2800" dirty="0" err="1"/>
              <a:t>L</a:t>
            </a:r>
            <a:r>
              <a:rPr lang="en-US" sz="2000" baseline="-25000" dirty="0" err="1"/>
              <a:t>m</a:t>
            </a:r>
            <a:r>
              <a:rPr lang="en-US" sz="2800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ounded Rectangle 76">
                <a:extLst>
                  <a:ext uri="{FF2B5EF4-FFF2-40B4-BE49-F238E27FC236}">
                    <a16:creationId xmlns:a16="http://schemas.microsoft.com/office/drawing/2014/main" id="{C156D508-E2E0-4531-95CB-D3C8B3B3FE8B}"/>
                  </a:ext>
                </a:extLst>
              </p:cNvPr>
              <p:cNvSpPr/>
              <p:nvPr/>
            </p:nvSpPr>
            <p:spPr>
              <a:xfrm>
                <a:off x="654133" y="5825544"/>
                <a:ext cx="8245268" cy="932533"/>
              </a:xfrm>
              <a:prstGeom prst="roundRect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b="0" i="1" dirty="0">
                  <a:solidFill>
                    <a:schemeClr val="tx1"/>
                  </a:solidFill>
                  <a:latin typeface="Cambria Math" panose="02040503050406030204" pitchFamily="18" charset="0"/>
                  <a:cs typeface="Segoe UI Light" panose="020B0502040204020203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Light" panose="020B0502040204020203" pitchFamily="34" charset="0"/>
                        </a:rPr>
                        <m:t>P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Light" panose="020B0502040204020203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Light" panose="020B0502040204020203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Light" panose="020B0502040204020203" pitchFamily="34" charset="0"/>
                                </a:rPr>
                                <m:t>L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Light" panose="020B0502040204020203" pitchFamily="34" charset="0"/>
                                </a:rPr>
                                <m:t>i</m:t>
                              </m:r>
                            </m:sub>
                          </m:sSub>
                        </m:e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Light" panose="020B0502040204020203" pitchFamily="34" charset="0"/>
                            </a:rPr>
                            <m:t>X</m:t>
                          </m:r>
                        </m:e>
                      </m:d>
                      <m: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Light" panose="020B0502040204020203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Light" panose="020B0502040204020203" pitchFamily="34" charset="0"/>
                        </a:rPr>
                        <m:t>α</m:t>
                      </m:r>
                      <m: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Light" panose="020B0502040204020203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Light" panose="020B0502040204020203" pitchFamily="34" charset="0"/>
                        </a:rPr>
                        <m:t>P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Light" panose="020B0502040204020203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Light" panose="020B0502040204020203" pitchFamily="34" charset="0"/>
                            </a:rPr>
                            <m:t>X</m:t>
                          </m:r>
                        </m:e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Light" panose="020B0502040204020203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Light" panose="020B0502040204020203" pitchFamily="34" charset="0"/>
                                </a:rPr>
                                <m:t>L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Light" panose="020B0502040204020203" pitchFamily="34" charset="0"/>
                                </a:rPr>
                                <m:t>i</m:t>
                              </m:r>
                            </m:sub>
                          </m:sSub>
                        </m:e>
                      </m:d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Light" panose="020B0502040204020203" pitchFamily="34" charset="0"/>
                        </a:rPr>
                        <m:t>P</m:t>
                      </m:r>
                      <m: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Light" panose="020B0502040204020203" pitchFamily="34" charset="0"/>
                        </a:rPr>
                        <m:t>(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Light" panose="020B0502040204020203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Light" panose="020B0502040204020203" pitchFamily="34" charset="0"/>
                            </a:rPr>
                            <m:t>L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Light" panose="020B0502040204020203" pitchFamily="34" charset="0"/>
                            </a:rPr>
                            <m:t>i</m:t>
                          </m:r>
                        </m:sub>
                      </m:sSub>
                      <m: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Light" panose="020B0502040204020203" pitchFamily="34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cs typeface="Segoe UI Light" panose="020B0502040204020203" pitchFamily="34" charset="0"/>
                </a:endParaRPr>
              </a:p>
            </p:txBody>
          </p:sp>
        </mc:Choice>
        <mc:Fallback xmlns="">
          <p:sp>
            <p:nvSpPr>
              <p:cNvPr id="47" name="Rounded Rectangle 76">
                <a:extLst>
                  <a:ext uri="{FF2B5EF4-FFF2-40B4-BE49-F238E27FC236}">
                    <a16:creationId xmlns:a16="http://schemas.microsoft.com/office/drawing/2014/main" id="{C156D508-E2E0-4531-95CB-D3C8B3B3FE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133" y="5825544"/>
                <a:ext cx="8245268" cy="932533"/>
              </a:xfrm>
              <a:prstGeom prst="round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53A4EFF-2E20-453E-82B8-D51329E6BB5F}"/>
              </a:ext>
            </a:extLst>
          </p:cNvPr>
          <p:cNvCxnSpPr>
            <a:cxnSpLocks/>
          </p:cNvCxnSpPr>
          <p:nvPr/>
        </p:nvCxnSpPr>
        <p:spPr>
          <a:xfrm>
            <a:off x="2604217" y="4459840"/>
            <a:ext cx="764832" cy="1334732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sysDot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EC79FA51-BE01-4385-92AB-F7AEEA2C514F}"/>
              </a:ext>
            </a:extLst>
          </p:cNvPr>
          <p:cNvCxnSpPr>
            <a:cxnSpLocks/>
          </p:cNvCxnSpPr>
          <p:nvPr/>
        </p:nvCxnSpPr>
        <p:spPr>
          <a:xfrm flipH="1">
            <a:off x="5345986" y="4675027"/>
            <a:ext cx="428968" cy="1107246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sysDot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575F7A9A-CF9D-4BE7-A035-7FBDA8002A73}"/>
              </a:ext>
            </a:extLst>
          </p:cNvPr>
          <p:cNvCxnSpPr>
            <a:cxnSpLocks/>
          </p:cNvCxnSpPr>
          <p:nvPr/>
        </p:nvCxnSpPr>
        <p:spPr>
          <a:xfrm flipH="1">
            <a:off x="5139090" y="3902995"/>
            <a:ext cx="447164" cy="1879278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sysDot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B7D273DE-5D95-453D-8DB8-DF3CB93FC70A}"/>
              </a:ext>
            </a:extLst>
          </p:cNvPr>
          <p:cNvCxnSpPr>
            <a:cxnSpLocks/>
          </p:cNvCxnSpPr>
          <p:nvPr/>
        </p:nvCxnSpPr>
        <p:spPr>
          <a:xfrm flipH="1">
            <a:off x="4920010" y="2734535"/>
            <a:ext cx="625035" cy="3047738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sysDot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824212FF-DFBB-4924-B86C-A2CE07833091}"/>
              </a:ext>
            </a:extLst>
          </p:cNvPr>
          <p:cNvCxnSpPr>
            <a:cxnSpLocks/>
            <a:endCxn id="137" idx="2"/>
          </p:cNvCxnSpPr>
          <p:nvPr/>
        </p:nvCxnSpPr>
        <p:spPr>
          <a:xfrm flipH="1">
            <a:off x="3749811" y="1922626"/>
            <a:ext cx="525534" cy="3865531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sysDot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7B454107-7C0B-497C-8557-BECFDC4075B0}"/>
              </a:ext>
            </a:extLst>
          </p:cNvPr>
          <p:cNvCxnSpPr>
            <a:cxnSpLocks/>
          </p:cNvCxnSpPr>
          <p:nvPr/>
        </p:nvCxnSpPr>
        <p:spPr>
          <a:xfrm flipH="1">
            <a:off x="4560873" y="2792247"/>
            <a:ext cx="54894" cy="2990026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sysDot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F17440B1-B1EE-49A0-8954-789B5711A50E}"/>
                  </a:ext>
                </a:extLst>
              </p:cNvPr>
              <p:cNvSpPr/>
              <p:nvPr/>
            </p:nvSpPr>
            <p:spPr>
              <a:xfrm>
                <a:off x="3200400" y="5786724"/>
                <a:ext cx="2574554" cy="425629"/>
              </a:xfrm>
              <a:prstGeom prst="roundRect">
                <a:avLst/>
              </a:prstGeom>
              <a:solidFill>
                <a:schemeClr val="bg1">
                  <a:alpha val="58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=[</m:t>
                      </m:r>
                      <m:sSub>
                        <m:sSubPr>
                          <m:ctrlPr>
                            <a:rPr lang="en-US" b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  <m:sSub>
                        <m:sSubPr>
                          <m:ctrlPr>
                            <a:rPr lang="en-US" b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sub>
                      </m:sSub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F17440B1-B1EE-49A0-8954-789B5711A5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5786724"/>
                <a:ext cx="2574554" cy="425629"/>
              </a:xfrm>
              <a:prstGeom prst="roundRect">
                <a:avLst/>
              </a:prstGeom>
              <a:blipFill>
                <a:blip r:embed="rId14"/>
                <a:stretch>
                  <a:fillRect b="-405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046205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640"/>
    </mc:Choice>
    <mc:Fallback xmlns="">
      <p:transition spd="slow" advTm="186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3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roup 137"/>
          <p:cNvGrpSpPr/>
          <p:nvPr/>
        </p:nvGrpSpPr>
        <p:grpSpPr>
          <a:xfrm>
            <a:off x="914400" y="1164122"/>
            <a:ext cx="5648568" cy="4655765"/>
            <a:chOff x="1532990" y="1094940"/>
            <a:chExt cx="5648568" cy="4655765"/>
          </a:xfrm>
        </p:grpSpPr>
        <p:sp>
          <p:nvSpPr>
            <p:cNvPr id="139" name="Rectangle 138"/>
            <p:cNvSpPr/>
            <p:nvPr/>
          </p:nvSpPr>
          <p:spPr>
            <a:xfrm>
              <a:off x="1565440" y="1094940"/>
              <a:ext cx="5605922" cy="4655765"/>
            </a:xfrm>
            <a:prstGeom prst="rect">
              <a:avLst/>
            </a:prstGeom>
            <a:solidFill>
              <a:schemeClr val="bg1">
                <a:alpha val="3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0" name="Picture 139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FilmGrain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2990" y="1146029"/>
              <a:ext cx="5648568" cy="458954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37" name="Rectangle 136"/>
          <p:cNvSpPr/>
          <p:nvPr/>
        </p:nvSpPr>
        <p:spPr>
          <a:xfrm>
            <a:off x="925527" y="1183481"/>
            <a:ext cx="5648568" cy="4604676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0" y="-44181"/>
            <a:ext cx="9144000" cy="1083365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  <a:latin typeface="+mn-lt"/>
                <a:cs typeface="Segoe UI Light" panose="020B0502040204020203" pitchFamily="34" charset="0"/>
              </a:rPr>
              <a:t>Maximum a Posteriori Estimate in a Realistic Setting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652259" y="1632929"/>
            <a:ext cx="2339339" cy="86459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Divide entire area into grid cells</a:t>
            </a:r>
          </a:p>
        </p:txBody>
      </p:sp>
      <p:cxnSp>
        <p:nvCxnSpPr>
          <p:cNvPr id="15" name="Straight Arrow Connector 14"/>
          <p:cNvCxnSpPr>
            <a:cxnSpLocks/>
            <a:stCxn id="13" idx="2"/>
            <a:endCxn id="90" idx="0"/>
          </p:cNvCxnSpPr>
          <p:nvPr/>
        </p:nvCxnSpPr>
        <p:spPr>
          <a:xfrm>
            <a:off x="7821929" y="2497522"/>
            <a:ext cx="3431" cy="3526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ounded Rectangle 89"/>
          <p:cNvSpPr/>
          <p:nvPr/>
        </p:nvSpPr>
        <p:spPr>
          <a:xfrm>
            <a:off x="6659120" y="2850157"/>
            <a:ext cx="2332479" cy="86459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Compute probability of intruder at each location by Bayes rule</a:t>
            </a:r>
          </a:p>
        </p:txBody>
      </p:sp>
      <p:cxnSp>
        <p:nvCxnSpPr>
          <p:cNvPr id="91" name="Straight Arrow Connector 90"/>
          <p:cNvCxnSpPr>
            <a:cxnSpLocks/>
            <a:stCxn id="90" idx="2"/>
            <a:endCxn id="92" idx="0"/>
          </p:cNvCxnSpPr>
          <p:nvPr/>
        </p:nvCxnSpPr>
        <p:spPr>
          <a:xfrm flipH="1">
            <a:off x="7817740" y="3714750"/>
            <a:ext cx="7620" cy="3736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ounded Rectangle 91"/>
          <p:cNvSpPr/>
          <p:nvPr/>
        </p:nvSpPr>
        <p:spPr>
          <a:xfrm>
            <a:off x="6651501" y="4088407"/>
            <a:ext cx="2332478" cy="86459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Select maximum</a:t>
            </a: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3E417BCC-F15D-43BB-A981-F6BDBF4B4F53}"/>
              </a:ext>
            </a:extLst>
          </p:cNvPr>
          <p:cNvGrpSpPr/>
          <p:nvPr/>
        </p:nvGrpSpPr>
        <p:grpSpPr>
          <a:xfrm>
            <a:off x="5345986" y="3241795"/>
            <a:ext cx="847234" cy="631280"/>
            <a:chOff x="6525341" y="4321230"/>
            <a:chExt cx="847234" cy="631280"/>
          </a:xfrm>
        </p:grpSpPr>
        <p:pic>
          <p:nvPicPr>
            <p:cNvPr id="80" name="Picture 79"/>
            <p:cNvPicPr>
              <a:picLocks noChangeAspect="1"/>
            </p:cNvPicPr>
            <p:nvPr/>
          </p:nvPicPr>
          <p:blipFill rotWithShape="1">
            <a:blip r:embed="rId6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955" r="47789" b="27774"/>
            <a:stretch/>
          </p:blipFill>
          <p:spPr>
            <a:xfrm>
              <a:off x="6525341" y="4586274"/>
              <a:ext cx="847234" cy="36623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F9884118-E879-45A3-B0BD-8541D3A12FE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7175563" y="4321230"/>
              <a:ext cx="138935" cy="347338"/>
            </a:xfrm>
            <a:prstGeom prst="rect">
              <a:avLst/>
            </a:prstGeom>
          </p:spPr>
        </p:pic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A59FDF44-B503-46B0-A96C-48D6F8837B53}"/>
              </a:ext>
            </a:extLst>
          </p:cNvPr>
          <p:cNvGrpSpPr/>
          <p:nvPr/>
        </p:nvGrpSpPr>
        <p:grpSpPr>
          <a:xfrm>
            <a:off x="2310968" y="3938953"/>
            <a:ext cx="560784" cy="520887"/>
            <a:chOff x="2716668" y="3916283"/>
            <a:chExt cx="560784" cy="520887"/>
          </a:xfrm>
        </p:grpSpPr>
        <p:pic>
          <p:nvPicPr>
            <p:cNvPr id="93" name="Picture 92">
              <a:extLst>
                <a:ext uri="{FF2B5EF4-FFF2-40B4-BE49-F238E27FC236}">
                  <a16:creationId xmlns:a16="http://schemas.microsoft.com/office/drawing/2014/main" id="{33116293-BAAE-4BD4-9682-2DD566E3649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8530" y="4134405"/>
              <a:ext cx="538922" cy="302765"/>
            </a:xfrm>
            <a:prstGeom prst="rect">
              <a:avLst/>
            </a:prstGeom>
          </p:spPr>
        </p:pic>
        <p:pic>
          <p:nvPicPr>
            <p:cNvPr id="94" name="Picture 93">
              <a:extLst>
                <a:ext uri="{FF2B5EF4-FFF2-40B4-BE49-F238E27FC236}">
                  <a16:creationId xmlns:a16="http://schemas.microsoft.com/office/drawing/2014/main" id="{620D89B8-9641-4671-8006-4BCEB8220CA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2716668" y="3916283"/>
              <a:ext cx="138935" cy="347338"/>
            </a:xfrm>
            <a:prstGeom prst="rect">
              <a:avLst/>
            </a:prstGeom>
          </p:spPr>
        </p:pic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513E64FB-571E-4C99-B8CE-82515291C778}"/>
              </a:ext>
            </a:extLst>
          </p:cNvPr>
          <p:cNvGrpSpPr/>
          <p:nvPr/>
        </p:nvGrpSpPr>
        <p:grpSpPr>
          <a:xfrm>
            <a:off x="5621164" y="4154140"/>
            <a:ext cx="560784" cy="520887"/>
            <a:chOff x="2716668" y="3916283"/>
            <a:chExt cx="560784" cy="520887"/>
          </a:xfrm>
        </p:grpSpPr>
        <p:pic>
          <p:nvPicPr>
            <p:cNvPr id="102" name="Picture 101">
              <a:extLst>
                <a:ext uri="{FF2B5EF4-FFF2-40B4-BE49-F238E27FC236}">
                  <a16:creationId xmlns:a16="http://schemas.microsoft.com/office/drawing/2014/main" id="{5B8DDCC2-78C5-4B2F-B535-EE832370222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8530" y="4134405"/>
              <a:ext cx="538922" cy="302765"/>
            </a:xfrm>
            <a:prstGeom prst="rect">
              <a:avLst/>
            </a:prstGeom>
          </p:spPr>
        </p:pic>
        <p:pic>
          <p:nvPicPr>
            <p:cNvPr id="103" name="Picture 102">
              <a:extLst>
                <a:ext uri="{FF2B5EF4-FFF2-40B4-BE49-F238E27FC236}">
                  <a16:creationId xmlns:a16="http://schemas.microsoft.com/office/drawing/2014/main" id="{563F9380-8DA4-4F5D-8DAB-AE6ED145D4D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2716668" y="3916283"/>
              <a:ext cx="138935" cy="347338"/>
            </a:xfrm>
            <a:prstGeom prst="rect">
              <a:avLst/>
            </a:prstGeom>
          </p:spPr>
        </p:pic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5256939E-2D2D-4D3F-82A0-1DA116E7F2D5}"/>
              </a:ext>
            </a:extLst>
          </p:cNvPr>
          <p:cNvGrpSpPr/>
          <p:nvPr/>
        </p:nvGrpSpPr>
        <p:grpSpPr>
          <a:xfrm>
            <a:off x="4233847" y="1340300"/>
            <a:ext cx="560784" cy="520887"/>
            <a:chOff x="2716668" y="3916283"/>
            <a:chExt cx="560784" cy="520887"/>
          </a:xfrm>
        </p:grpSpPr>
        <p:pic>
          <p:nvPicPr>
            <p:cNvPr id="111" name="Picture 110">
              <a:extLst>
                <a:ext uri="{FF2B5EF4-FFF2-40B4-BE49-F238E27FC236}">
                  <a16:creationId xmlns:a16="http://schemas.microsoft.com/office/drawing/2014/main" id="{C4F5F789-B64D-446C-B316-B8C35858F40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8530" y="4134405"/>
              <a:ext cx="538922" cy="302765"/>
            </a:xfrm>
            <a:prstGeom prst="rect">
              <a:avLst/>
            </a:prstGeom>
          </p:spPr>
        </p:pic>
        <p:pic>
          <p:nvPicPr>
            <p:cNvPr id="112" name="Picture 111">
              <a:extLst>
                <a:ext uri="{FF2B5EF4-FFF2-40B4-BE49-F238E27FC236}">
                  <a16:creationId xmlns:a16="http://schemas.microsoft.com/office/drawing/2014/main" id="{139CA447-283D-43FF-A08F-94F39F6376C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2716668" y="3916283"/>
              <a:ext cx="138935" cy="347338"/>
            </a:xfrm>
            <a:prstGeom prst="rect">
              <a:avLst/>
            </a:prstGeom>
          </p:spPr>
        </p:pic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9087A9F9-73EE-48E8-86B4-A6466690A8AC}"/>
              </a:ext>
            </a:extLst>
          </p:cNvPr>
          <p:cNvGrpSpPr/>
          <p:nvPr/>
        </p:nvGrpSpPr>
        <p:grpSpPr>
          <a:xfrm>
            <a:off x="5486048" y="2204893"/>
            <a:ext cx="560784" cy="520887"/>
            <a:chOff x="2716668" y="3916283"/>
            <a:chExt cx="560784" cy="520887"/>
          </a:xfrm>
        </p:grpSpPr>
        <p:pic>
          <p:nvPicPr>
            <p:cNvPr id="114" name="Picture 113">
              <a:extLst>
                <a:ext uri="{FF2B5EF4-FFF2-40B4-BE49-F238E27FC236}">
                  <a16:creationId xmlns:a16="http://schemas.microsoft.com/office/drawing/2014/main" id="{7D0531E7-F665-42D6-A661-C6C5D33CB0F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8530" y="4134405"/>
              <a:ext cx="538922" cy="302765"/>
            </a:xfrm>
            <a:prstGeom prst="rect">
              <a:avLst/>
            </a:prstGeom>
          </p:spPr>
        </p:pic>
        <p:pic>
          <p:nvPicPr>
            <p:cNvPr id="115" name="Picture 114">
              <a:extLst>
                <a:ext uri="{FF2B5EF4-FFF2-40B4-BE49-F238E27FC236}">
                  <a16:creationId xmlns:a16="http://schemas.microsoft.com/office/drawing/2014/main" id="{405B12AE-A304-488F-A268-7AD5537DDBE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2716668" y="3916283"/>
              <a:ext cx="138935" cy="347338"/>
            </a:xfrm>
            <a:prstGeom prst="rect">
              <a:avLst/>
            </a:prstGeom>
          </p:spPr>
        </p:pic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D44C34B0-B6AA-4F72-B385-24006FC29CD4}"/>
              </a:ext>
            </a:extLst>
          </p:cNvPr>
          <p:cNvGrpSpPr/>
          <p:nvPr/>
        </p:nvGrpSpPr>
        <p:grpSpPr>
          <a:xfrm>
            <a:off x="4095943" y="2120433"/>
            <a:ext cx="847234" cy="631280"/>
            <a:chOff x="6525341" y="4321230"/>
            <a:chExt cx="847234" cy="631280"/>
          </a:xfrm>
        </p:grpSpPr>
        <p:pic>
          <p:nvPicPr>
            <p:cNvPr id="117" name="Picture 116">
              <a:extLst>
                <a:ext uri="{FF2B5EF4-FFF2-40B4-BE49-F238E27FC236}">
                  <a16:creationId xmlns:a16="http://schemas.microsoft.com/office/drawing/2014/main" id="{1839CC90-D90D-4D6D-8ECD-A5C0497290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955" r="47789" b="27774"/>
            <a:stretch/>
          </p:blipFill>
          <p:spPr>
            <a:xfrm>
              <a:off x="6525341" y="4586274"/>
              <a:ext cx="847234" cy="36623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8" name="Picture 117">
              <a:extLst>
                <a:ext uri="{FF2B5EF4-FFF2-40B4-BE49-F238E27FC236}">
                  <a16:creationId xmlns:a16="http://schemas.microsoft.com/office/drawing/2014/main" id="{AAE1DEF6-6A60-4713-9C7D-EF93F6CA7F2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7175563" y="4321230"/>
              <a:ext cx="138935" cy="347338"/>
            </a:xfrm>
            <a:prstGeom prst="rect">
              <a:avLst/>
            </a:prstGeom>
          </p:spPr>
        </p:pic>
      </p:grpSp>
      <p:cxnSp>
        <p:nvCxnSpPr>
          <p:cNvPr id="5" name="Straight Connector 4"/>
          <p:cNvCxnSpPr/>
          <p:nvPr/>
        </p:nvCxnSpPr>
        <p:spPr>
          <a:xfrm>
            <a:off x="1779828" y="1223819"/>
            <a:ext cx="0" cy="228302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2819400" y="1185291"/>
            <a:ext cx="0" cy="228302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3782787" y="1184252"/>
            <a:ext cx="0" cy="2343607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944489" y="1835512"/>
            <a:ext cx="305025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944489" y="2751713"/>
            <a:ext cx="305025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7B81D69E-57E0-45AE-B3E2-5DD1A807FC59}"/>
              </a:ext>
            </a:extLst>
          </p:cNvPr>
          <p:cNvGrpSpPr/>
          <p:nvPr/>
        </p:nvGrpSpPr>
        <p:grpSpPr>
          <a:xfrm>
            <a:off x="1809326" y="1885794"/>
            <a:ext cx="942261" cy="882013"/>
            <a:chOff x="1687417" y="1698165"/>
            <a:chExt cx="1295640" cy="1045035"/>
          </a:xfrm>
        </p:grpSpPr>
        <p:pic>
          <p:nvPicPr>
            <p:cNvPr id="131" name="Picture 130">
              <a:extLst>
                <a:ext uri="{FF2B5EF4-FFF2-40B4-BE49-F238E27FC236}">
                  <a16:creationId xmlns:a16="http://schemas.microsoft.com/office/drawing/2014/main" id="{6292D161-4BA3-4BAF-BA98-F2E3A1E101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4596" y="1955037"/>
              <a:ext cx="330073" cy="645840"/>
            </a:xfrm>
            <a:prstGeom prst="rect">
              <a:avLst/>
            </a:prstGeom>
          </p:spPr>
        </p:pic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04269CC1-7F46-4A62-BE83-0020755FB411}"/>
                </a:ext>
              </a:extLst>
            </p:cNvPr>
            <p:cNvSpPr txBox="1"/>
            <p:nvPr/>
          </p:nvSpPr>
          <p:spPr>
            <a:xfrm>
              <a:off x="2525857" y="2061765"/>
              <a:ext cx="457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</a:rPr>
                <a:t>?</a:t>
              </a:r>
            </a:p>
          </p:txBody>
        </p:sp>
        <p:pic>
          <p:nvPicPr>
            <p:cNvPr id="133" name="Picture 132" descr="A drawing of a cartoon character&#10;&#10;Description generated with high confidence">
              <a:extLst>
                <a:ext uri="{FF2B5EF4-FFF2-40B4-BE49-F238E27FC236}">
                  <a16:creationId xmlns:a16="http://schemas.microsoft.com/office/drawing/2014/main" id="{09420A96-61D9-4A25-84C5-E7B7F43B48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7417" y="2070041"/>
              <a:ext cx="901780" cy="673159"/>
            </a:xfrm>
            <a:prstGeom prst="rect">
              <a:avLst/>
            </a:prstGeom>
          </p:spPr>
        </p:pic>
        <p:pic>
          <p:nvPicPr>
            <p:cNvPr id="134" name="Picture 133" descr="A close up of a light&#10;&#10;Description generated with high confidence">
              <a:extLst>
                <a:ext uri="{FF2B5EF4-FFF2-40B4-BE49-F238E27FC236}">
                  <a16:creationId xmlns:a16="http://schemas.microsoft.com/office/drawing/2014/main" id="{15FCE31A-E457-4489-BD50-48B8E5631D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0673" y="1698165"/>
              <a:ext cx="409745" cy="299306"/>
            </a:xfrm>
            <a:prstGeom prst="rect">
              <a:avLst/>
            </a:prstGeom>
          </p:spPr>
        </p:pic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8B2B77-DA03-40C8-8D63-AE664AB42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97A6D-E745-4D8B-863E-11FBF3764A1F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94FA4D8-978C-4B53-9EA6-9688D98873C5}"/>
              </a:ext>
            </a:extLst>
          </p:cNvPr>
          <p:cNvSpPr txBox="1"/>
          <p:nvPr/>
        </p:nvSpPr>
        <p:spPr>
          <a:xfrm>
            <a:off x="2851851" y="2798058"/>
            <a:ext cx="10053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P(</a:t>
            </a:r>
            <a:r>
              <a:rPr lang="en-US" sz="2800" dirty="0" err="1"/>
              <a:t>L</a:t>
            </a:r>
            <a:r>
              <a:rPr lang="en-US" sz="2000" baseline="-25000" dirty="0" err="1"/>
              <a:t>m</a:t>
            </a:r>
            <a:r>
              <a:rPr lang="en-US" sz="2800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ounded Rectangle 76">
                <a:extLst>
                  <a:ext uri="{FF2B5EF4-FFF2-40B4-BE49-F238E27FC236}">
                    <a16:creationId xmlns:a16="http://schemas.microsoft.com/office/drawing/2014/main" id="{0AEF9CA9-CD44-41B1-9912-3CE9E22E94E4}"/>
                  </a:ext>
                </a:extLst>
              </p:cNvPr>
              <p:cNvSpPr/>
              <p:nvPr/>
            </p:nvSpPr>
            <p:spPr>
              <a:xfrm>
                <a:off x="654133" y="5825544"/>
                <a:ext cx="8245268" cy="932533"/>
              </a:xfrm>
              <a:prstGeom prst="roundRect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Light" panose="020B0502040204020203" pitchFamily="34" charset="0"/>
                        </a:rPr>
                        <m:t>MAP</m:t>
                      </m:r>
                      <m: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Light" panose="020B0502040204020203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Light" panose="020B0502040204020203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Light" panose="020B0502040204020203" pitchFamily="34" charset="0"/>
                            </a:rPr>
                            <m:t>arg</m:t>
                          </m:r>
                        </m:fName>
                        <m:e>
                          <m:func>
                            <m:func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Light" panose="020B0502040204020203" pitchFamily="34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egoe UI Light" panose="020B0502040204020203" pitchFamily="34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egoe UI Light" panose="020B0502040204020203" pitchFamily="34" charset="0"/>
                                    </a:rPr>
                                    <m:t>max</m:t>
                                  </m:r>
                                </m:e>
                                <m:lim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egoe UI Light" panose="020B0502040204020203" pitchFamily="34" charset="0"/>
                                    </a:rPr>
                                    <m:t>i</m:t>
                                  </m:r>
                                </m:lim>
                              </m:limLow>
                            </m:fName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Light" panose="020B0502040204020203" pitchFamily="34" charset="0"/>
                                </a:rPr>
                                <m:t>P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egoe UI Light" panose="020B0502040204020203" pitchFamily="34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Segoe UI Light" panose="020B0502040204020203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800" b="0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Segoe UI Light" panose="020B0502040204020203" pitchFamily="34" charset="0"/>
                                        </a:rPr>
                                        <m:t>L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2800" b="0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Segoe UI Light" panose="020B0502040204020203" pitchFamily="34" charset="0"/>
                                        </a:rPr>
                                        <m:t>i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Segoe UI Light" panose="020B0502040204020203" pitchFamily="34" charset="0"/>
                                    </a:rPr>
                                    <m:t>X</m:t>
                                  </m:r>
                                </m:e>
                              </m:d>
                            </m:e>
                          </m:func>
                        </m:e>
                      </m:func>
                    </m:oMath>
                  </m:oMathPara>
                </a14:m>
                <a:endParaRPr lang="en-US" sz="2800" b="0" dirty="0">
                  <a:solidFill>
                    <a:schemeClr val="tx1"/>
                  </a:solidFill>
                  <a:latin typeface="Cambria Math" panose="02040503050406030204" pitchFamily="18" charset="0"/>
                  <a:cs typeface="Segoe UI Light" panose="020B0502040204020203" pitchFamily="34" charset="0"/>
                </a:endParaRPr>
              </a:p>
            </p:txBody>
          </p:sp>
        </mc:Choice>
        <mc:Fallback xmlns="">
          <p:sp>
            <p:nvSpPr>
              <p:cNvPr id="46" name="Rounded Rectangle 76">
                <a:extLst>
                  <a:ext uri="{FF2B5EF4-FFF2-40B4-BE49-F238E27FC236}">
                    <a16:creationId xmlns:a16="http://schemas.microsoft.com/office/drawing/2014/main" id="{0AEF9CA9-CD44-41B1-9912-3CE9E22E94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133" y="5825544"/>
                <a:ext cx="8245268" cy="932533"/>
              </a:xfrm>
              <a:prstGeom prst="round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>
            <a:extLst>
              <a:ext uri="{FF2B5EF4-FFF2-40B4-BE49-F238E27FC236}">
                <a16:creationId xmlns:a16="http://schemas.microsoft.com/office/drawing/2014/main" id="{7FA017AA-5D0B-4169-805F-8F737992F11A}"/>
              </a:ext>
            </a:extLst>
          </p:cNvPr>
          <p:cNvSpPr txBox="1"/>
          <p:nvPr/>
        </p:nvSpPr>
        <p:spPr>
          <a:xfrm>
            <a:off x="1069650" y="1204562"/>
            <a:ext cx="690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</a:t>
            </a:r>
            <a:r>
              <a:rPr lang="en-US" baseline="-25000" dirty="0"/>
              <a:t>1</a:t>
            </a:r>
            <a:endParaRPr lang="en-US" sz="2800" baseline="-25000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B06D3C5-B002-47D6-B223-6063AA7B7E7F}"/>
              </a:ext>
            </a:extLst>
          </p:cNvPr>
          <p:cNvSpPr txBox="1"/>
          <p:nvPr/>
        </p:nvSpPr>
        <p:spPr>
          <a:xfrm>
            <a:off x="3031729" y="1208796"/>
            <a:ext cx="690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</a:t>
            </a:r>
            <a:r>
              <a:rPr lang="en-US" sz="2000" baseline="-25000" dirty="0"/>
              <a:t>3</a:t>
            </a:r>
            <a:endParaRPr lang="en-US" sz="2800" baseline="-25000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0E3D0F2-284D-4AF6-9CCC-9B1691D75E97}"/>
              </a:ext>
            </a:extLst>
          </p:cNvPr>
          <p:cNvSpPr txBox="1"/>
          <p:nvPr/>
        </p:nvSpPr>
        <p:spPr>
          <a:xfrm>
            <a:off x="2067870" y="1196942"/>
            <a:ext cx="690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</a:t>
            </a:r>
            <a:r>
              <a:rPr lang="en-US" baseline="-25000" dirty="0"/>
              <a:t>2</a:t>
            </a:r>
            <a:endParaRPr lang="en-US" sz="2800" baseline="-25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8265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640"/>
    </mc:Choice>
    <mc:Fallback xmlns="">
      <p:transition spd="slow" advTm="186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4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roup 137"/>
          <p:cNvGrpSpPr/>
          <p:nvPr/>
        </p:nvGrpSpPr>
        <p:grpSpPr>
          <a:xfrm>
            <a:off x="914400" y="1164122"/>
            <a:ext cx="5648568" cy="4655765"/>
            <a:chOff x="1532990" y="1094940"/>
            <a:chExt cx="5648568" cy="4655765"/>
          </a:xfrm>
        </p:grpSpPr>
        <p:sp>
          <p:nvSpPr>
            <p:cNvPr id="139" name="Rectangle 138"/>
            <p:cNvSpPr/>
            <p:nvPr/>
          </p:nvSpPr>
          <p:spPr>
            <a:xfrm>
              <a:off x="1565440" y="1094940"/>
              <a:ext cx="5605922" cy="4655765"/>
            </a:xfrm>
            <a:prstGeom prst="rect">
              <a:avLst/>
            </a:prstGeom>
            <a:solidFill>
              <a:schemeClr val="bg1">
                <a:alpha val="3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0" name="Picture 139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FilmGrain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2990" y="1146029"/>
              <a:ext cx="5648568" cy="458954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37" name="Rectangle 136"/>
          <p:cNvSpPr/>
          <p:nvPr/>
        </p:nvSpPr>
        <p:spPr>
          <a:xfrm>
            <a:off x="925527" y="1183481"/>
            <a:ext cx="5648568" cy="4604676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0" y="59635"/>
            <a:ext cx="9144000" cy="1083365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  <a:latin typeface="+mn-lt"/>
                <a:cs typeface="Segoe UI Light" panose="020B0502040204020203" pitchFamily="34" charset="0"/>
              </a:rPr>
              <a:t>Can we define accuracy of MAP?</a:t>
            </a: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3E417BCC-F15D-43BB-A981-F6BDBF4B4F53}"/>
              </a:ext>
            </a:extLst>
          </p:cNvPr>
          <p:cNvGrpSpPr/>
          <p:nvPr/>
        </p:nvGrpSpPr>
        <p:grpSpPr>
          <a:xfrm>
            <a:off x="5345986" y="3241795"/>
            <a:ext cx="847234" cy="631280"/>
            <a:chOff x="6525341" y="4321230"/>
            <a:chExt cx="847234" cy="631280"/>
          </a:xfrm>
        </p:grpSpPr>
        <p:pic>
          <p:nvPicPr>
            <p:cNvPr id="80" name="Picture 79"/>
            <p:cNvPicPr>
              <a:picLocks noChangeAspect="1"/>
            </p:cNvPicPr>
            <p:nvPr/>
          </p:nvPicPr>
          <p:blipFill rotWithShape="1">
            <a:blip r:embed="rId6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955" r="47789" b="27774"/>
            <a:stretch/>
          </p:blipFill>
          <p:spPr>
            <a:xfrm>
              <a:off x="6525341" y="4586274"/>
              <a:ext cx="847234" cy="36623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F9884118-E879-45A3-B0BD-8541D3A12FE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7175563" y="4321230"/>
              <a:ext cx="138935" cy="347338"/>
            </a:xfrm>
            <a:prstGeom prst="rect">
              <a:avLst/>
            </a:prstGeom>
          </p:spPr>
        </p:pic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A59FDF44-B503-46B0-A96C-48D6F8837B53}"/>
              </a:ext>
            </a:extLst>
          </p:cNvPr>
          <p:cNvGrpSpPr/>
          <p:nvPr/>
        </p:nvGrpSpPr>
        <p:grpSpPr>
          <a:xfrm>
            <a:off x="2310968" y="3938953"/>
            <a:ext cx="560784" cy="520887"/>
            <a:chOff x="2716668" y="3916283"/>
            <a:chExt cx="560784" cy="520887"/>
          </a:xfrm>
        </p:grpSpPr>
        <p:pic>
          <p:nvPicPr>
            <p:cNvPr id="93" name="Picture 92">
              <a:extLst>
                <a:ext uri="{FF2B5EF4-FFF2-40B4-BE49-F238E27FC236}">
                  <a16:creationId xmlns:a16="http://schemas.microsoft.com/office/drawing/2014/main" id="{33116293-BAAE-4BD4-9682-2DD566E3649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8530" y="4134405"/>
              <a:ext cx="538922" cy="302765"/>
            </a:xfrm>
            <a:prstGeom prst="rect">
              <a:avLst/>
            </a:prstGeom>
          </p:spPr>
        </p:pic>
        <p:pic>
          <p:nvPicPr>
            <p:cNvPr id="94" name="Picture 93">
              <a:extLst>
                <a:ext uri="{FF2B5EF4-FFF2-40B4-BE49-F238E27FC236}">
                  <a16:creationId xmlns:a16="http://schemas.microsoft.com/office/drawing/2014/main" id="{620D89B8-9641-4671-8006-4BCEB8220CA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2716668" y="3916283"/>
              <a:ext cx="138935" cy="347338"/>
            </a:xfrm>
            <a:prstGeom prst="rect">
              <a:avLst/>
            </a:prstGeom>
          </p:spPr>
        </p:pic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513E64FB-571E-4C99-B8CE-82515291C778}"/>
              </a:ext>
            </a:extLst>
          </p:cNvPr>
          <p:cNvGrpSpPr/>
          <p:nvPr/>
        </p:nvGrpSpPr>
        <p:grpSpPr>
          <a:xfrm>
            <a:off x="5621164" y="4154140"/>
            <a:ext cx="560784" cy="520887"/>
            <a:chOff x="2716668" y="3916283"/>
            <a:chExt cx="560784" cy="520887"/>
          </a:xfrm>
        </p:grpSpPr>
        <p:pic>
          <p:nvPicPr>
            <p:cNvPr id="102" name="Picture 101">
              <a:extLst>
                <a:ext uri="{FF2B5EF4-FFF2-40B4-BE49-F238E27FC236}">
                  <a16:creationId xmlns:a16="http://schemas.microsoft.com/office/drawing/2014/main" id="{5B8DDCC2-78C5-4B2F-B535-EE832370222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8530" y="4134405"/>
              <a:ext cx="538922" cy="302765"/>
            </a:xfrm>
            <a:prstGeom prst="rect">
              <a:avLst/>
            </a:prstGeom>
          </p:spPr>
        </p:pic>
        <p:pic>
          <p:nvPicPr>
            <p:cNvPr id="103" name="Picture 102">
              <a:extLst>
                <a:ext uri="{FF2B5EF4-FFF2-40B4-BE49-F238E27FC236}">
                  <a16:creationId xmlns:a16="http://schemas.microsoft.com/office/drawing/2014/main" id="{563F9380-8DA4-4F5D-8DAB-AE6ED145D4D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2716668" y="3916283"/>
              <a:ext cx="138935" cy="347338"/>
            </a:xfrm>
            <a:prstGeom prst="rect">
              <a:avLst/>
            </a:prstGeom>
          </p:spPr>
        </p:pic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5256939E-2D2D-4D3F-82A0-1DA116E7F2D5}"/>
              </a:ext>
            </a:extLst>
          </p:cNvPr>
          <p:cNvGrpSpPr/>
          <p:nvPr/>
        </p:nvGrpSpPr>
        <p:grpSpPr>
          <a:xfrm>
            <a:off x="4233847" y="1340300"/>
            <a:ext cx="560784" cy="520887"/>
            <a:chOff x="2716668" y="3916283"/>
            <a:chExt cx="560784" cy="520887"/>
          </a:xfrm>
        </p:grpSpPr>
        <p:pic>
          <p:nvPicPr>
            <p:cNvPr id="111" name="Picture 110">
              <a:extLst>
                <a:ext uri="{FF2B5EF4-FFF2-40B4-BE49-F238E27FC236}">
                  <a16:creationId xmlns:a16="http://schemas.microsoft.com/office/drawing/2014/main" id="{C4F5F789-B64D-446C-B316-B8C35858F40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8530" y="4134405"/>
              <a:ext cx="538922" cy="302765"/>
            </a:xfrm>
            <a:prstGeom prst="rect">
              <a:avLst/>
            </a:prstGeom>
          </p:spPr>
        </p:pic>
        <p:pic>
          <p:nvPicPr>
            <p:cNvPr id="112" name="Picture 111">
              <a:extLst>
                <a:ext uri="{FF2B5EF4-FFF2-40B4-BE49-F238E27FC236}">
                  <a16:creationId xmlns:a16="http://schemas.microsoft.com/office/drawing/2014/main" id="{139CA447-283D-43FF-A08F-94F39F6376C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2716668" y="3916283"/>
              <a:ext cx="138935" cy="347338"/>
            </a:xfrm>
            <a:prstGeom prst="rect">
              <a:avLst/>
            </a:prstGeom>
          </p:spPr>
        </p:pic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9087A9F9-73EE-48E8-86B4-A6466690A8AC}"/>
              </a:ext>
            </a:extLst>
          </p:cNvPr>
          <p:cNvGrpSpPr/>
          <p:nvPr/>
        </p:nvGrpSpPr>
        <p:grpSpPr>
          <a:xfrm>
            <a:off x="5486048" y="2204893"/>
            <a:ext cx="560784" cy="520887"/>
            <a:chOff x="2716668" y="3916283"/>
            <a:chExt cx="560784" cy="520887"/>
          </a:xfrm>
        </p:grpSpPr>
        <p:pic>
          <p:nvPicPr>
            <p:cNvPr id="114" name="Picture 113">
              <a:extLst>
                <a:ext uri="{FF2B5EF4-FFF2-40B4-BE49-F238E27FC236}">
                  <a16:creationId xmlns:a16="http://schemas.microsoft.com/office/drawing/2014/main" id="{7D0531E7-F665-42D6-A661-C6C5D33CB0F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8530" y="4134405"/>
              <a:ext cx="538922" cy="302765"/>
            </a:xfrm>
            <a:prstGeom prst="rect">
              <a:avLst/>
            </a:prstGeom>
          </p:spPr>
        </p:pic>
        <p:pic>
          <p:nvPicPr>
            <p:cNvPr id="115" name="Picture 114">
              <a:extLst>
                <a:ext uri="{FF2B5EF4-FFF2-40B4-BE49-F238E27FC236}">
                  <a16:creationId xmlns:a16="http://schemas.microsoft.com/office/drawing/2014/main" id="{405B12AE-A304-488F-A268-7AD5537DDBE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2716668" y="3916283"/>
              <a:ext cx="138935" cy="347338"/>
            </a:xfrm>
            <a:prstGeom prst="rect">
              <a:avLst/>
            </a:prstGeom>
          </p:spPr>
        </p:pic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D44C34B0-B6AA-4F72-B385-24006FC29CD4}"/>
              </a:ext>
            </a:extLst>
          </p:cNvPr>
          <p:cNvGrpSpPr/>
          <p:nvPr/>
        </p:nvGrpSpPr>
        <p:grpSpPr>
          <a:xfrm>
            <a:off x="4095943" y="2120433"/>
            <a:ext cx="847234" cy="631280"/>
            <a:chOff x="6525341" y="4321230"/>
            <a:chExt cx="847234" cy="631280"/>
          </a:xfrm>
        </p:grpSpPr>
        <p:pic>
          <p:nvPicPr>
            <p:cNvPr id="117" name="Picture 116">
              <a:extLst>
                <a:ext uri="{FF2B5EF4-FFF2-40B4-BE49-F238E27FC236}">
                  <a16:creationId xmlns:a16="http://schemas.microsoft.com/office/drawing/2014/main" id="{1839CC90-D90D-4D6D-8ECD-A5C0497290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955" r="47789" b="27774"/>
            <a:stretch/>
          </p:blipFill>
          <p:spPr>
            <a:xfrm>
              <a:off x="6525341" y="4586274"/>
              <a:ext cx="847234" cy="36623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8" name="Picture 117">
              <a:extLst>
                <a:ext uri="{FF2B5EF4-FFF2-40B4-BE49-F238E27FC236}">
                  <a16:creationId xmlns:a16="http://schemas.microsoft.com/office/drawing/2014/main" id="{AAE1DEF6-6A60-4713-9C7D-EF93F6CA7F2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7175563" y="4321230"/>
              <a:ext cx="138935" cy="347338"/>
            </a:xfrm>
            <a:prstGeom prst="rect">
              <a:avLst/>
            </a:prstGeom>
          </p:spPr>
        </p:pic>
      </p:grpSp>
      <p:cxnSp>
        <p:nvCxnSpPr>
          <p:cNvPr id="5" name="Straight Connector 4"/>
          <p:cNvCxnSpPr/>
          <p:nvPr/>
        </p:nvCxnSpPr>
        <p:spPr>
          <a:xfrm>
            <a:off x="1779828" y="1223819"/>
            <a:ext cx="0" cy="228302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2819400" y="1185291"/>
            <a:ext cx="0" cy="228302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3782787" y="1184252"/>
            <a:ext cx="0" cy="2343607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944489" y="1835512"/>
            <a:ext cx="305025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944489" y="2751713"/>
            <a:ext cx="305025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67" name="Group 66">
            <a:extLst>
              <a:ext uri="{FF2B5EF4-FFF2-40B4-BE49-F238E27FC236}">
                <a16:creationId xmlns:a16="http://schemas.microsoft.com/office/drawing/2014/main" id="{84E345DE-9064-4F73-B4D6-59CC18C2C49E}"/>
              </a:ext>
            </a:extLst>
          </p:cNvPr>
          <p:cNvGrpSpPr/>
          <p:nvPr/>
        </p:nvGrpSpPr>
        <p:grpSpPr>
          <a:xfrm>
            <a:off x="972031" y="1212646"/>
            <a:ext cx="942261" cy="711159"/>
            <a:chOff x="1687417" y="1984955"/>
            <a:chExt cx="1295640" cy="842602"/>
          </a:xfrm>
        </p:grpSpPr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AB199A29-EA78-4E32-AD15-10FBF433A3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4598" y="2143374"/>
              <a:ext cx="233819" cy="457503"/>
            </a:xfrm>
            <a:prstGeom prst="rect">
              <a:avLst/>
            </a:prstGeom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245D64D5-2197-4C00-A73B-5723FB8A4259}"/>
                </a:ext>
              </a:extLst>
            </p:cNvPr>
            <p:cNvSpPr txBox="1"/>
            <p:nvPr/>
          </p:nvSpPr>
          <p:spPr>
            <a:xfrm>
              <a:off x="2525857" y="2061765"/>
              <a:ext cx="457200" cy="7657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solidFill>
                  <a:srgbClr val="FF0000"/>
                </a:solidFill>
              </a:endParaRPr>
            </a:p>
          </p:txBody>
        </p:sp>
        <p:pic>
          <p:nvPicPr>
            <p:cNvPr id="71" name="Picture 70" descr="A drawing of a cartoon character&#10;&#10;Description generated with high confidence">
              <a:extLst>
                <a:ext uri="{FF2B5EF4-FFF2-40B4-BE49-F238E27FC236}">
                  <a16:creationId xmlns:a16="http://schemas.microsoft.com/office/drawing/2014/main" id="{DC7A8F60-DA69-4AEF-94F7-4670BAAEF2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7417" y="2070041"/>
              <a:ext cx="901780" cy="673159"/>
            </a:xfrm>
            <a:prstGeom prst="rect">
              <a:avLst/>
            </a:prstGeom>
          </p:spPr>
        </p:pic>
        <p:pic>
          <p:nvPicPr>
            <p:cNvPr id="72" name="Picture 71" descr="A close up of a light&#10;&#10;Description generated with high confidence">
              <a:extLst>
                <a:ext uri="{FF2B5EF4-FFF2-40B4-BE49-F238E27FC236}">
                  <a16:creationId xmlns:a16="http://schemas.microsoft.com/office/drawing/2014/main" id="{52370F8B-1D08-4372-8931-C2BBE28D80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5023" y="1984955"/>
              <a:ext cx="409745" cy="299306"/>
            </a:xfrm>
            <a:prstGeom prst="rect">
              <a:avLst/>
            </a:prstGeom>
          </p:spPr>
        </p:pic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6647400C-24BD-4B43-A379-C6CFA184DAC4}"/>
              </a:ext>
            </a:extLst>
          </p:cNvPr>
          <p:cNvSpPr txBox="1"/>
          <p:nvPr/>
        </p:nvSpPr>
        <p:spPr>
          <a:xfrm>
            <a:off x="6552772" y="1384221"/>
            <a:ext cx="3186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P(MAP = 1 | L</a:t>
            </a:r>
            <a:r>
              <a:rPr lang="en-US" sz="2000" baseline="-25000" dirty="0"/>
              <a:t>1</a:t>
            </a:r>
            <a:r>
              <a:rPr lang="en-US" sz="2400" dirty="0"/>
              <a:t>)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DB6437E-83CC-4B6E-901B-29BC58E92F71}"/>
              </a:ext>
            </a:extLst>
          </p:cNvPr>
          <p:cNvSpPr txBox="1"/>
          <p:nvPr/>
        </p:nvSpPr>
        <p:spPr>
          <a:xfrm>
            <a:off x="2067870" y="1196942"/>
            <a:ext cx="690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</a:t>
            </a:r>
            <a:r>
              <a:rPr lang="en-US" sz="2000" baseline="-25000" dirty="0"/>
              <a:t>2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82BFBC6-61AF-4043-A09B-82B8587ACB54}"/>
              </a:ext>
            </a:extLst>
          </p:cNvPr>
          <p:cNvSpPr txBox="1"/>
          <p:nvPr/>
        </p:nvSpPr>
        <p:spPr>
          <a:xfrm>
            <a:off x="3031729" y="1208796"/>
            <a:ext cx="690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</a:t>
            </a:r>
            <a:r>
              <a:rPr lang="en-US" sz="2000" baseline="-25000" dirty="0"/>
              <a:t>3</a:t>
            </a:r>
            <a:endParaRPr lang="en-US" sz="2800" baseline="-250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E6210AB-2298-4DDD-AEFE-3CDB5C6AA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97A6D-E745-4D8B-863E-11FBF3764A1F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C3DE2E6-9569-4415-9F80-1E3D88BF3566}"/>
              </a:ext>
            </a:extLst>
          </p:cNvPr>
          <p:cNvSpPr txBox="1"/>
          <p:nvPr/>
        </p:nvSpPr>
        <p:spPr>
          <a:xfrm>
            <a:off x="3037034" y="2848402"/>
            <a:ext cx="690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L</a:t>
            </a:r>
            <a:r>
              <a:rPr lang="en-US" sz="2000" baseline="-25000" dirty="0" err="1"/>
              <a:t>m</a:t>
            </a:r>
            <a:endParaRPr lang="en-US" sz="2800" baseline="-25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54465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640"/>
    </mc:Choice>
    <mc:Fallback xmlns="">
      <p:transition spd="slow" advTm="1864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roup 137"/>
          <p:cNvGrpSpPr/>
          <p:nvPr/>
        </p:nvGrpSpPr>
        <p:grpSpPr>
          <a:xfrm>
            <a:off x="914400" y="1164122"/>
            <a:ext cx="5648568" cy="4655765"/>
            <a:chOff x="1532990" y="1094940"/>
            <a:chExt cx="5648568" cy="4655765"/>
          </a:xfrm>
        </p:grpSpPr>
        <p:sp>
          <p:nvSpPr>
            <p:cNvPr id="139" name="Rectangle 138"/>
            <p:cNvSpPr/>
            <p:nvPr/>
          </p:nvSpPr>
          <p:spPr>
            <a:xfrm>
              <a:off x="1565440" y="1094940"/>
              <a:ext cx="5605922" cy="4655765"/>
            </a:xfrm>
            <a:prstGeom prst="rect">
              <a:avLst/>
            </a:prstGeom>
            <a:solidFill>
              <a:schemeClr val="bg1">
                <a:alpha val="3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0" name="Picture 139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FilmGrain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2990" y="1146029"/>
              <a:ext cx="5648568" cy="458954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37" name="Rectangle 136"/>
          <p:cNvSpPr/>
          <p:nvPr/>
        </p:nvSpPr>
        <p:spPr>
          <a:xfrm>
            <a:off x="925527" y="1183481"/>
            <a:ext cx="5648568" cy="4604676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0" y="59635"/>
            <a:ext cx="9144000" cy="1083365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  <a:latin typeface="+mn-lt"/>
                <a:cs typeface="Segoe UI Light" panose="020B0502040204020203" pitchFamily="34" charset="0"/>
              </a:rPr>
              <a:t>Can we define accuracy of MAP?</a:t>
            </a: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3E417BCC-F15D-43BB-A981-F6BDBF4B4F53}"/>
              </a:ext>
            </a:extLst>
          </p:cNvPr>
          <p:cNvGrpSpPr/>
          <p:nvPr/>
        </p:nvGrpSpPr>
        <p:grpSpPr>
          <a:xfrm>
            <a:off x="5345986" y="3241795"/>
            <a:ext cx="847234" cy="631280"/>
            <a:chOff x="6525341" y="4321230"/>
            <a:chExt cx="847234" cy="631280"/>
          </a:xfrm>
        </p:grpSpPr>
        <p:pic>
          <p:nvPicPr>
            <p:cNvPr id="80" name="Picture 79"/>
            <p:cNvPicPr>
              <a:picLocks noChangeAspect="1"/>
            </p:cNvPicPr>
            <p:nvPr/>
          </p:nvPicPr>
          <p:blipFill rotWithShape="1">
            <a:blip r:embed="rId6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955" r="47789" b="27774"/>
            <a:stretch/>
          </p:blipFill>
          <p:spPr>
            <a:xfrm>
              <a:off x="6525341" y="4586274"/>
              <a:ext cx="847234" cy="36623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F9884118-E879-45A3-B0BD-8541D3A12FE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7175563" y="4321230"/>
              <a:ext cx="138935" cy="347338"/>
            </a:xfrm>
            <a:prstGeom prst="rect">
              <a:avLst/>
            </a:prstGeom>
          </p:spPr>
        </p:pic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A59FDF44-B503-46B0-A96C-48D6F8837B53}"/>
              </a:ext>
            </a:extLst>
          </p:cNvPr>
          <p:cNvGrpSpPr/>
          <p:nvPr/>
        </p:nvGrpSpPr>
        <p:grpSpPr>
          <a:xfrm>
            <a:off x="2310968" y="3938953"/>
            <a:ext cx="560784" cy="520887"/>
            <a:chOff x="2716668" y="3916283"/>
            <a:chExt cx="560784" cy="520887"/>
          </a:xfrm>
        </p:grpSpPr>
        <p:pic>
          <p:nvPicPr>
            <p:cNvPr id="93" name="Picture 92">
              <a:extLst>
                <a:ext uri="{FF2B5EF4-FFF2-40B4-BE49-F238E27FC236}">
                  <a16:creationId xmlns:a16="http://schemas.microsoft.com/office/drawing/2014/main" id="{33116293-BAAE-4BD4-9682-2DD566E3649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8530" y="4134405"/>
              <a:ext cx="538922" cy="302765"/>
            </a:xfrm>
            <a:prstGeom prst="rect">
              <a:avLst/>
            </a:prstGeom>
          </p:spPr>
        </p:pic>
        <p:pic>
          <p:nvPicPr>
            <p:cNvPr id="94" name="Picture 93">
              <a:extLst>
                <a:ext uri="{FF2B5EF4-FFF2-40B4-BE49-F238E27FC236}">
                  <a16:creationId xmlns:a16="http://schemas.microsoft.com/office/drawing/2014/main" id="{620D89B8-9641-4671-8006-4BCEB8220CA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2716668" y="3916283"/>
              <a:ext cx="138935" cy="347338"/>
            </a:xfrm>
            <a:prstGeom prst="rect">
              <a:avLst/>
            </a:prstGeom>
          </p:spPr>
        </p:pic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513E64FB-571E-4C99-B8CE-82515291C778}"/>
              </a:ext>
            </a:extLst>
          </p:cNvPr>
          <p:cNvGrpSpPr/>
          <p:nvPr/>
        </p:nvGrpSpPr>
        <p:grpSpPr>
          <a:xfrm>
            <a:off x="5621164" y="4154140"/>
            <a:ext cx="560784" cy="520887"/>
            <a:chOff x="2716668" y="3916283"/>
            <a:chExt cx="560784" cy="520887"/>
          </a:xfrm>
        </p:grpSpPr>
        <p:pic>
          <p:nvPicPr>
            <p:cNvPr id="102" name="Picture 101">
              <a:extLst>
                <a:ext uri="{FF2B5EF4-FFF2-40B4-BE49-F238E27FC236}">
                  <a16:creationId xmlns:a16="http://schemas.microsoft.com/office/drawing/2014/main" id="{5B8DDCC2-78C5-4B2F-B535-EE832370222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8530" y="4134405"/>
              <a:ext cx="538922" cy="302765"/>
            </a:xfrm>
            <a:prstGeom prst="rect">
              <a:avLst/>
            </a:prstGeom>
          </p:spPr>
        </p:pic>
        <p:pic>
          <p:nvPicPr>
            <p:cNvPr id="103" name="Picture 102">
              <a:extLst>
                <a:ext uri="{FF2B5EF4-FFF2-40B4-BE49-F238E27FC236}">
                  <a16:creationId xmlns:a16="http://schemas.microsoft.com/office/drawing/2014/main" id="{563F9380-8DA4-4F5D-8DAB-AE6ED145D4D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2716668" y="3916283"/>
              <a:ext cx="138935" cy="347338"/>
            </a:xfrm>
            <a:prstGeom prst="rect">
              <a:avLst/>
            </a:prstGeom>
          </p:spPr>
        </p:pic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5256939E-2D2D-4D3F-82A0-1DA116E7F2D5}"/>
              </a:ext>
            </a:extLst>
          </p:cNvPr>
          <p:cNvGrpSpPr/>
          <p:nvPr/>
        </p:nvGrpSpPr>
        <p:grpSpPr>
          <a:xfrm>
            <a:off x="4233847" y="1340300"/>
            <a:ext cx="560784" cy="520887"/>
            <a:chOff x="2716668" y="3916283"/>
            <a:chExt cx="560784" cy="520887"/>
          </a:xfrm>
        </p:grpSpPr>
        <p:pic>
          <p:nvPicPr>
            <p:cNvPr id="111" name="Picture 110">
              <a:extLst>
                <a:ext uri="{FF2B5EF4-FFF2-40B4-BE49-F238E27FC236}">
                  <a16:creationId xmlns:a16="http://schemas.microsoft.com/office/drawing/2014/main" id="{C4F5F789-B64D-446C-B316-B8C35858F40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8530" y="4134405"/>
              <a:ext cx="538922" cy="302765"/>
            </a:xfrm>
            <a:prstGeom prst="rect">
              <a:avLst/>
            </a:prstGeom>
          </p:spPr>
        </p:pic>
        <p:pic>
          <p:nvPicPr>
            <p:cNvPr id="112" name="Picture 111">
              <a:extLst>
                <a:ext uri="{FF2B5EF4-FFF2-40B4-BE49-F238E27FC236}">
                  <a16:creationId xmlns:a16="http://schemas.microsoft.com/office/drawing/2014/main" id="{139CA447-283D-43FF-A08F-94F39F6376C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2716668" y="3916283"/>
              <a:ext cx="138935" cy="347338"/>
            </a:xfrm>
            <a:prstGeom prst="rect">
              <a:avLst/>
            </a:prstGeom>
          </p:spPr>
        </p:pic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9087A9F9-73EE-48E8-86B4-A6466690A8AC}"/>
              </a:ext>
            </a:extLst>
          </p:cNvPr>
          <p:cNvGrpSpPr/>
          <p:nvPr/>
        </p:nvGrpSpPr>
        <p:grpSpPr>
          <a:xfrm>
            <a:off x="5486048" y="2204893"/>
            <a:ext cx="560784" cy="520887"/>
            <a:chOff x="2716668" y="3916283"/>
            <a:chExt cx="560784" cy="520887"/>
          </a:xfrm>
        </p:grpSpPr>
        <p:pic>
          <p:nvPicPr>
            <p:cNvPr id="114" name="Picture 113">
              <a:extLst>
                <a:ext uri="{FF2B5EF4-FFF2-40B4-BE49-F238E27FC236}">
                  <a16:creationId xmlns:a16="http://schemas.microsoft.com/office/drawing/2014/main" id="{7D0531E7-F665-42D6-A661-C6C5D33CB0F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8530" y="4134405"/>
              <a:ext cx="538922" cy="302765"/>
            </a:xfrm>
            <a:prstGeom prst="rect">
              <a:avLst/>
            </a:prstGeom>
          </p:spPr>
        </p:pic>
        <p:pic>
          <p:nvPicPr>
            <p:cNvPr id="115" name="Picture 114">
              <a:extLst>
                <a:ext uri="{FF2B5EF4-FFF2-40B4-BE49-F238E27FC236}">
                  <a16:creationId xmlns:a16="http://schemas.microsoft.com/office/drawing/2014/main" id="{405B12AE-A304-488F-A268-7AD5537DDBE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2716668" y="3916283"/>
              <a:ext cx="138935" cy="347338"/>
            </a:xfrm>
            <a:prstGeom prst="rect">
              <a:avLst/>
            </a:prstGeom>
          </p:spPr>
        </p:pic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D44C34B0-B6AA-4F72-B385-24006FC29CD4}"/>
              </a:ext>
            </a:extLst>
          </p:cNvPr>
          <p:cNvGrpSpPr/>
          <p:nvPr/>
        </p:nvGrpSpPr>
        <p:grpSpPr>
          <a:xfrm>
            <a:off x="4095943" y="2120433"/>
            <a:ext cx="847234" cy="631280"/>
            <a:chOff x="6525341" y="4321230"/>
            <a:chExt cx="847234" cy="631280"/>
          </a:xfrm>
        </p:grpSpPr>
        <p:pic>
          <p:nvPicPr>
            <p:cNvPr id="117" name="Picture 116">
              <a:extLst>
                <a:ext uri="{FF2B5EF4-FFF2-40B4-BE49-F238E27FC236}">
                  <a16:creationId xmlns:a16="http://schemas.microsoft.com/office/drawing/2014/main" id="{1839CC90-D90D-4D6D-8ECD-A5C0497290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955" r="47789" b="27774"/>
            <a:stretch/>
          </p:blipFill>
          <p:spPr>
            <a:xfrm>
              <a:off x="6525341" y="4586274"/>
              <a:ext cx="847234" cy="36623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8" name="Picture 117">
              <a:extLst>
                <a:ext uri="{FF2B5EF4-FFF2-40B4-BE49-F238E27FC236}">
                  <a16:creationId xmlns:a16="http://schemas.microsoft.com/office/drawing/2014/main" id="{AAE1DEF6-6A60-4713-9C7D-EF93F6CA7F2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7175563" y="4321230"/>
              <a:ext cx="138935" cy="347338"/>
            </a:xfrm>
            <a:prstGeom prst="rect">
              <a:avLst/>
            </a:prstGeom>
          </p:spPr>
        </p:pic>
      </p:grpSp>
      <p:cxnSp>
        <p:nvCxnSpPr>
          <p:cNvPr id="5" name="Straight Connector 4"/>
          <p:cNvCxnSpPr/>
          <p:nvPr/>
        </p:nvCxnSpPr>
        <p:spPr>
          <a:xfrm>
            <a:off x="1779828" y="1223819"/>
            <a:ext cx="0" cy="228302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2819400" y="1185291"/>
            <a:ext cx="0" cy="228302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3782787" y="1184252"/>
            <a:ext cx="0" cy="2343607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944489" y="1835512"/>
            <a:ext cx="305025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944489" y="2751713"/>
            <a:ext cx="305025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67" name="Group 66">
            <a:extLst>
              <a:ext uri="{FF2B5EF4-FFF2-40B4-BE49-F238E27FC236}">
                <a16:creationId xmlns:a16="http://schemas.microsoft.com/office/drawing/2014/main" id="{84E345DE-9064-4F73-B4D6-59CC18C2C49E}"/>
              </a:ext>
            </a:extLst>
          </p:cNvPr>
          <p:cNvGrpSpPr/>
          <p:nvPr/>
        </p:nvGrpSpPr>
        <p:grpSpPr>
          <a:xfrm>
            <a:off x="1905000" y="1212646"/>
            <a:ext cx="942261" cy="711159"/>
            <a:chOff x="1687417" y="1984955"/>
            <a:chExt cx="1295640" cy="842602"/>
          </a:xfrm>
        </p:grpSpPr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AB199A29-EA78-4E32-AD15-10FBF433A3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4598" y="2143374"/>
              <a:ext cx="233819" cy="457503"/>
            </a:xfrm>
            <a:prstGeom prst="rect">
              <a:avLst/>
            </a:prstGeom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245D64D5-2197-4C00-A73B-5723FB8A4259}"/>
                </a:ext>
              </a:extLst>
            </p:cNvPr>
            <p:cNvSpPr txBox="1"/>
            <p:nvPr/>
          </p:nvSpPr>
          <p:spPr>
            <a:xfrm>
              <a:off x="2525857" y="2061765"/>
              <a:ext cx="457200" cy="7657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solidFill>
                  <a:srgbClr val="FF0000"/>
                </a:solidFill>
              </a:endParaRPr>
            </a:p>
          </p:txBody>
        </p:sp>
        <p:pic>
          <p:nvPicPr>
            <p:cNvPr id="71" name="Picture 70" descr="A drawing of a cartoon character&#10;&#10;Description generated with high confidence">
              <a:extLst>
                <a:ext uri="{FF2B5EF4-FFF2-40B4-BE49-F238E27FC236}">
                  <a16:creationId xmlns:a16="http://schemas.microsoft.com/office/drawing/2014/main" id="{DC7A8F60-DA69-4AEF-94F7-4670BAAEF2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7417" y="2070041"/>
              <a:ext cx="901780" cy="673159"/>
            </a:xfrm>
            <a:prstGeom prst="rect">
              <a:avLst/>
            </a:prstGeom>
          </p:spPr>
        </p:pic>
        <p:pic>
          <p:nvPicPr>
            <p:cNvPr id="72" name="Picture 71" descr="A close up of a light&#10;&#10;Description generated with high confidence">
              <a:extLst>
                <a:ext uri="{FF2B5EF4-FFF2-40B4-BE49-F238E27FC236}">
                  <a16:creationId xmlns:a16="http://schemas.microsoft.com/office/drawing/2014/main" id="{52370F8B-1D08-4372-8931-C2BBE28D80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5023" y="1984955"/>
              <a:ext cx="409745" cy="299306"/>
            </a:xfrm>
            <a:prstGeom prst="rect">
              <a:avLst/>
            </a:prstGeom>
          </p:spPr>
        </p:pic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B5F47DE7-489B-4754-A5F8-44B8387DED06}"/>
              </a:ext>
            </a:extLst>
          </p:cNvPr>
          <p:cNvSpPr txBox="1"/>
          <p:nvPr/>
        </p:nvSpPr>
        <p:spPr>
          <a:xfrm>
            <a:off x="6552772" y="1384221"/>
            <a:ext cx="31862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P(MAP = 1 | L</a:t>
            </a:r>
            <a:r>
              <a:rPr lang="en-US" sz="2000" baseline="-25000" dirty="0"/>
              <a:t>1</a:t>
            </a:r>
            <a:r>
              <a:rPr lang="en-US" sz="2400" dirty="0"/>
              <a:t>)</a:t>
            </a:r>
          </a:p>
          <a:p>
            <a:endParaRPr lang="en-US" sz="2400" dirty="0"/>
          </a:p>
          <a:p>
            <a:r>
              <a:rPr lang="en-US" sz="2400" dirty="0"/>
              <a:t>P(MAP = 2 | L</a:t>
            </a:r>
            <a:r>
              <a:rPr lang="en-US" sz="2000" baseline="-25000" dirty="0"/>
              <a:t>2</a:t>
            </a:r>
            <a:r>
              <a:rPr lang="en-US" sz="2400" dirty="0"/>
              <a:t>)</a:t>
            </a:r>
          </a:p>
          <a:p>
            <a:endParaRPr lang="en-US" sz="2400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D37EAE9-872E-4453-A5F7-3F0D69B891D9}"/>
              </a:ext>
            </a:extLst>
          </p:cNvPr>
          <p:cNvSpPr txBox="1"/>
          <p:nvPr/>
        </p:nvSpPr>
        <p:spPr>
          <a:xfrm>
            <a:off x="1069650" y="1204562"/>
            <a:ext cx="690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</a:t>
            </a:r>
            <a:r>
              <a:rPr lang="en-US" sz="2000" baseline="-25000" dirty="0"/>
              <a:t>1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33DE6D0-B9E8-4DA7-94E2-9A15D78F039E}"/>
              </a:ext>
            </a:extLst>
          </p:cNvPr>
          <p:cNvSpPr txBox="1"/>
          <p:nvPr/>
        </p:nvSpPr>
        <p:spPr>
          <a:xfrm>
            <a:off x="3031729" y="1208796"/>
            <a:ext cx="690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</a:t>
            </a:r>
            <a:r>
              <a:rPr lang="en-US" sz="2000" baseline="-25000" dirty="0"/>
              <a:t>3</a:t>
            </a:r>
            <a:endParaRPr lang="en-US" sz="2800" baseline="-250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39CBC81-B099-4783-B1E9-9919542DE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97A6D-E745-4D8B-863E-11FBF3764A1F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D058F8A-CAE8-4A4F-AA8C-0D39F9C58BB7}"/>
              </a:ext>
            </a:extLst>
          </p:cNvPr>
          <p:cNvSpPr txBox="1"/>
          <p:nvPr/>
        </p:nvSpPr>
        <p:spPr>
          <a:xfrm>
            <a:off x="3037034" y="2848402"/>
            <a:ext cx="690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L</a:t>
            </a:r>
            <a:r>
              <a:rPr lang="en-US" sz="2000" baseline="-25000" dirty="0" err="1"/>
              <a:t>m</a:t>
            </a:r>
            <a:endParaRPr lang="en-US" sz="2800" baseline="-25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118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640"/>
    </mc:Choice>
    <mc:Fallback xmlns="">
      <p:transition spd="slow" advTm="1864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roup 137"/>
          <p:cNvGrpSpPr/>
          <p:nvPr/>
        </p:nvGrpSpPr>
        <p:grpSpPr>
          <a:xfrm>
            <a:off x="914400" y="1164122"/>
            <a:ext cx="5648568" cy="4655765"/>
            <a:chOff x="1532990" y="1094940"/>
            <a:chExt cx="5648568" cy="4655765"/>
          </a:xfrm>
        </p:grpSpPr>
        <p:sp>
          <p:nvSpPr>
            <p:cNvPr id="139" name="Rectangle 138"/>
            <p:cNvSpPr/>
            <p:nvPr/>
          </p:nvSpPr>
          <p:spPr>
            <a:xfrm>
              <a:off x="1565440" y="1094940"/>
              <a:ext cx="5605922" cy="4655765"/>
            </a:xfrm>
            <a:prstGeom prst="rect">
              <a:avLst/>
            </a:prstGeom>
            <a:solidFill>
              <a:schemeClr val="bg1">
                <a:alpha val="3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0" name="Picture 139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FilmGrain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2990" y="1146029"/>
              <a:ext cx="5648568" cy="458954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37" name="Rectangle 136"/>
          <p:cNvSpPr/>
          <p:nvPr/>
        </p:nvSpPr>
        <p:spPr>
          <a:xfrm>
            <a:off x="925527" y="1183481"/>
            <a:ext cx="5648568" cy="4604676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0" y="59635"/>
            <a:ext cx="9144000" cy="1083365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  <a:latin typeface="+mn-lt"/>
                <a:cs typeface="Segoe UI Light" panose="020B0502040204020203" pitchFamily="34" charset="0"/>
              </a:rPr>
              <a:t>Accuracy of MAP:</a:t>
            </a:r>
            <a:br>
              <a:rPr lang="en-US" sz="3600" dirty="0">
                <a:solidFill>
                  <a:srgbClr val="C00000"/>
                </a:solidFill>
                <a:latin typeface="+mn-lt"/>
                <a:cs typeface="Segoe UI Light" panose="020B0502040204020203" pitchFamily="34" charset="0"/>
              </a:rPr>
            </a:br>
            <a:r>
              <a:rPr lang="en-US" sz="3600" dirty="0">
                <a:solidFill>
                  <a:srgbClr val="C00000"/>
                </a:solidFill>
                <a:latin typeface="+mn-lt"/>
                <a:cs typeface="Segoe UI Light" panose="020B0502040204020203" pitchFamily="34" charset="0"/>
              </a:rPr>
              <a:t>Probability of MAP giving right location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ounded Rectangle 76"/>
              <p:cNvSpPr/>
              <p:nvPr/>
            </p:nvSpPr>
            <p:spPr>
              <a:xfrm>
                <a:off x="654133" y="5825544"/>
                <a:ext cx="8245268" cy="932533"/>
              </a:xfrm>
              <a:prstGeom prst="roundRect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  <a:cs typeface="Segoe UI Light" panose="020B0502040204020203" pitchFamily="34" charset="0"/>
                  </a:rPr>
                  <a:t>Expected Accuracy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Light" panose="020B0502040204020203" pitchFamily="34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23"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Light" panose="020B0502040204020203" pitchFamily="34" charset="0"/>
                          </a:rPr>
                          <m:t>i</m:t>
                        </m:r>
                        <m: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Light" panose="020B0502040204020203" pitchFamily="34" charset="0"/>
                          </a:rPr>
                          <m:t>=0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Light" panose="020B0502040204020203" pitchFamily="34" charset="0"/>
                          </a:rPr>
                          <m:t>m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Light" panose="020B0502040204020203" pitchFamily="34" charset="0"/>
                          </a:rPr>
                          <m:t>P</m:t>
                        </m:r>
                        <m:d>
                          <m:dPr>
                            <m:endChr m:val="|"/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Light" panose="020B0502040204020203" pitchFamily="34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Light" panose="020B0502040204020203" pitchFamily="34" charset="0"/>
                              </a:rPr>
                              <m:t>MAP</m:t>
                            </m:r>
                            <m:r>
                              <a:rPr lang="en-US" sz="28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Light" panose="020B0502040204020203" pitchFamily="34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Light" panose="020B0502040204020203" pitchFamily="34" charset="0"/>
                              </a:rPr>
                              <m:t>i</m:t>
                            </m:r>
                            <m:r>
                              <a:rPr lang="en-US" sz="28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Light" panose="020B0502040204020203" pitchFamily="34" charset="0"/>
                              </a:rPr>
                              <m:t> </m:t>
                            </m:r>
                          </m:e>
                        </m:d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Light" panose="020B0502040204020203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Light" panose="020B0502040204020203" pitchFamily="34" charset="0"/>
                              </a:rPr>
                              <m:t>L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Light" panose="020B0502040204020203" pitchFamily="34" charset="0"/>
                              </a:rPr>
                              <m:t>i</m:t>
                            </m:r>
                          </m:sub>
                        </m:sSub>
                        <m: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Light" panose="020B0502040204020203" pitchFamily="34" charset="0"/>
                          </a:rPr>
                          <m:t>)</m:t>
                        </m:r>
                      </m:e>
                    </m:nary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Light" panose="020B0502040204020203" pitchFamily="34" charset="0"/>
                      </a:rPr>
                      <m:t>P</m:t>
                    </m:r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Light" panose="020B0502040204020203" pitchFamily="34" charset="0"/>
                      </a:rPr>
                      <m:t>(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Light" panose="020B0502040204020203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Light" panose="020B0502040204020203" pitchFamily="34" charset="0"/>
                          </a:rPr>
                          <m:t>L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Light" panose="020B0502040204020203" pitchFamily="34" charset="0"/>
                          </a:rPr>
                          <m:t>i</m:t>
                        </m:r>
                      </m:sub>
                    </m:sSub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Light" panose="020B0502040204020203" pitchFamily="34" charset="0"/>
                      </a:rPr>
                      <m:t>)</m:t>
                    </m:r>
                  </m:oMath>
                </a14:m>
                <a:endParaRPr lang="en-US" sz="2800" dirty="0">
                  <a:solidFill>
                    <a:schemeClr val="tx1"/>
                  </a:solidFill>
                  <a:cs typeface="Segoe UI Light" panose="020B0502040204020203" pitchFamily="34" charset="0"/>
                </a:endParaRPr>
              </a:p>
            </p:txBody>
          </p:sp>
        </mc:Choice>
        <mc:Fallback xmlns="">
          <p:sp>
            <p:nvSpPr>
              <p:cNvPr id="77" name="Rounded Rectangle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133" y="5825544"/>
                <a:ext cx="8245268" cy="932533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9" name="Group 78">
            <a:extLst>
              <a:ext uri="{FF2B5EF4-FFF2-40B4-BE49-F238E27FC236}">
                <a16:creationId xmlns:a16="http://schemas.microsoft.com/office/drawing/2014/main" id="{3E417BCC-F15D-43BB-A981-F6BDBF4B4F53}"/>
              </a:ext>
            </a:extLst>
          </p:cNvPr>
          <p:cNvGrpSpPr/>
          <p:nvPr/>
        </p:nvGrpSpPr>
        <p:grpSpPr>
          <a:xfrm>
            <a:off x="5345986" y="3241795"/>
            <a:ext cx="847234" cy="631280"/>
            <a:chOff x="6525341" y="4321230"/>
            <a:chExt cx="847234" cy="631280"/>
          </a:xfrm>
        </p:grpSpPr>
        <p:pic>
          <p:nvPicPr>
            <p:cNvPr id="80" name="Picture 79"/>
            <p:cNvPicPr>
              <a:picLocks noChangeAspect="1"/>
            </p:cNvPicPr>
            <p:nvPr/>
          </p:nvPicPr>
          <p:blipFill rotWithShape="1">
            <a:blip r:embed="rId7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955" r="47789" b="27774"/>
            <a:stretch/>
          </p:blipFill>
          <p:spPr>
            <a:xfrm>
              <a:off x="6525341" y="4586274"/>
              <a:ext cx="847234" cy="36623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F9884118-E879-45A3-B0BD-8541D3A12FE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7175563" y="4321230"/>
              <a:ext cx="138935" cy="347338"/>
            </a:xfrm>
            <a:prstGeom prst="rect">
              <a:avLst/>
            </a:prstGeom>
          </p:spPr>
        </p:pic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A59FDF44-B503-46B0-A96C-48D6F8837B53}"/>
              </a:ext>
            </a:extLst>
          </p:cNvPr>
          <p:cNvGrpSpPr/>
          <p:nvPr/>
        </p:nvGrpSpPr>
        <p:grpSpPr>
          <a:xfrm>
            <a:off x="2310968" y="3938953"/>
            <a:ext cx="560784" cy="520887"/>
            <a:chOff x="2716668" y="3916283"/>
            <a:chExt cx="560784" cy="520887"/>
          </a:xfrm>
        </p:grpSpPr>
        <p:pic>
          <p:nvPicPr>
            <p:cNvPr id="93" name="Picture 92">
              <a:extLst>
                <a:ext uri="{FF2B5EF4-FFF2-40B4-BE49-F238E27FC236}">
                  <a16:creationId xmlns:a16="http://schemas.microsoft.com/office/drawing/2014/main" id="{33116293-BAAE-4BD4-9682-2DD566E3649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8530" y="4134405"/>
              <a:ext cx="538922" cy="302765"/>
            </a:xfrm>
            <a:prstGeom prst="rect">
              <a:avLst/>
            </a:prstGeom>
          </p:spPr>
        </p:pic>
        <p:pic>
          <p:nvPicPr>
            <p:cNvPr id="94" name="Picture 93">
              <a:extLst>
                <a:ext uri="{FF2B5EF4-FFF2-40B4-BE49-F238E27FC236}">
                  <a16:creationId xmlns:a16="http://schemas.microsoft.com/office/drawing/2014/main" id="{620D89B8-9641-4671-8006-4BCEB8220CA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2716668" y="3916283"/>
              <a:ext cx="138935" cy="347338"/>
            </a:xfrm>
            <a:prstGeom prst="rect">
              <a:avLst/>
            </a:prstGeom>
          </p:spPr>
        </p:pic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513E64FB-571E-4C99-B8CE-82515291C778}"/>
              </a:ext>
            </a:extLst>
          </p:cNvPr>
          <p:cNvGrpSpPr/>
          <p:nvPr/>
        </p:nvGrpSpPr>
        <p:grpSpPr>
          <a:xfrm>
            <a:off x="5621164" y="4154140"/>
            <a:ext cx="560784" cy="520887"/>
            <a:chOff x="2716668" y="3916283"/>
            <a:chExt cx="560784" cy="520887"/>
          </a:xfrm>
        </p:grpSpPr>
        <p:pic>
          <p:nvPicPr>
            <p:cNvPr id="102" name="Picture 101">
              <a:extLst>
                <a:ext uri="{FF2B5EF4-FFF2-40B4-BE49-F238E27FC236}">
                  <a16:creationId xmlns:a16="http://schemas.microsoft.com/office/drawing/2014/main" id="{5B8DDCC2-78C5-4B2F-B535-EE832370222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8530" y="4134405"/>
              <a:ext cx="538922" cy="302765"/>
            </a:xfrm>
            <a:prstGeom prst="rect">
              <a:avLst/>
            </a:prstGeom>
          </p:spPr>
        </p:pic>
        <p:pic>
          <p:nvPicPr>
            <p:cNvPr id="103" name="Picture 102">
              <a:extLst>
                <a:ext uri="{FF2B5EF4-FFF2-40B4-BE49-F238E27FC236}">
                  <a16:creationId xmlns:a16="http://schemas.microsoft.com/office/drawing/2014/main" id="{563F9380-8DA4-4F5D-8DAB-AE6ED145D4D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2716668" y="3916283"/>
              <a:ext cx="138935" cy="347338"/>
            </a:xfrm>
            <a:prstGeom prst="rect">
              <a:avLst/>
            </a:prstGeom>
          </p:spPr>
        </p:pic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5256939E-2D2D-4D3F-82A0-1DA116E7F2D5}"/>
              </a:ext>
            </a:extLst>
          </p:cNvPr>
          <p:cNvGrpSpPr/>
          <p:nvPr/>
        </p:nvGrpSpPr>
        <p:grpSpPr>
          <a:xfrm>
            <a:off x="4233847" y="1340300"/>
            <a:ext cx="560784" cy="520887"/>
            <a:chOff x="2716668" y="3916283"/>
            <a:chExt cx="560784" cy="520887"/>
          </a:xfrm>
        </p:grpSpPr>
        <p:pic>
          <p:nvPicPr>
            <p:cNvPr id="111" name="Picture 110">
              <a:extLst>
                <a:ext uri="{FF2B5EF4-FFF2-40B4-BE49-F238E27FC236}">
                  <a16:creationId xmlns:a16="http://schemas.microsoft.com/office/drawing/2014/main" id="{C4F5F789-B64D-446C-B316-B8C35858F40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8530" y="4134405"/>
              <a:ext cx="538922" cy="302765"/>
            </a:xfrm>
            <a:prstGeom prst="rect">
              <a:avLst/>
            </a:prstGeom>
          </p:spPr>
        </p:pic>
        <p:pic>
          <p:nvPicPr>
            <p:cNvPr id="112" name="Picture 111">
              <a:extLst>
                <a:ext uri="{FF2B5EF4-FFF2-40B4-BE49-F238E27FC236}">
                  <a16:creationId xmlns:a16="http://schemas.microsoft.com/office/drawing/2014/main" id="{139CA447-283D-43FF-A08F-94F39F6376C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2716668" y="3916283"/>
              <a:ext cx="138935" cy="347338"/>
            </a:xfrm>
            <a:prstGeom prst="rect">
              <a:avLst/>
            </a:prstGeom>
          </p:spPr>
        </p:pic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9087A9F9-73EE-48E8-86B4-A6466690A8AC}"/>
              </a:ext>
            </a:extLst>
          </p:cNvPr>
          <p:cNvGrpSpPr/>
          <p:nvPr/>
        </p:nvGrpSpPr>
        <p:grpSpPr>
          <a:xfrm>
            <a:off x="5486048" y="2204893"/>
            <a:ext cx="560784" cy="520887"/>
            <a:chOff x="2716668" y="3916283"/>
            <a:chExt cx="560784" cy="520887"/>
          </a:xfrm>
        </p:grpSpPr>
        <p:pic>
          <p:nvPicPr>
            <p:cNvPr id="114" name="Picture 113">
              <a:extLst>
                <a:ext uri="{FF2B5EF4-FFF2-40B4-BE49-F238E27FC236}">
                  <a16:creationId xmlns:a16="http://schemas.microsoft.com/office/drawing/2014/main" id="{7D0531E7-F665-42D6-A661-C6C5D33CB0F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8530" y="4134405"/>
              <a:ext cx="538922" cy="302765"/>
            </a:xfrm>
            <a:prstGeom prst="rect">
              <a:avLst/>
            </a:prstGeom>
          </p:spPr>
        </p:pic>
        <p:pic>
          <p:nvPicPr>
            <p:cNvPr id="115" name="Picture 114">
              <a:extLst>
                <a:ext uri="{FF2B5EF4-FFF2-40B4-BE49-F238E27FC236}">
                  <a16:creationId xmlns:a16="http://schemas.microsoft.com/office/drawing/2014/main" id="{405B12AE-A304-488F-A268-7AD5537DDBE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2716668" y="3916283"/>
              <a:ext cx="138935" cy="347338"/>
            </a:xfrm>
            <a:prstGeom prst="rect">
              <a:avLst/>
            </a:prstGeom>
          </p:spPr>
        </p:pic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D44C34B0-B6AA-4F72-B385-24006FC29CD4}"/>
              </a:ext>
            </a:extLst>
          </p:cNvPr>
          <p:cNvGrpSpPr/>
          <p:nvPr/>
        </p:nvGrpSpPr>
        <p:grpSpPr>
          <a:xfrm>
            <a:off x="4095943" y="2120433"/>
            <a:ext cx="847234" cy="631280"/>
            <a:chOff x="6525341" y="4321230"/>
            <a:chExt cx="847234" cy="631280"/>
          </a:xfrm>
        </p:grpSpPr>
        <p:pic>
          <p:nvPicPr>
            <p:cNvPr id="117" name="Picture 116">
              <a:extLst>
                <a:ext uri="{FF2B5EF4-FFF2-40B4-BE49-F238E27FC236}">
                  <a16:creationId xmlns:a16="http://schemas.microsoft.com/office/drawing/2014/main" id="{1839CC90-D90D-4D6D-8ECD-A5C0497290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955" r="47789" b="27774"/>
            <a:stretch/>
          </p:blipFill>
          <p:spPr>
            <a:xfrm>
              <a:off x="6525341" y="4586274"/>
              <a:ext cx="847234" cy="36623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8" name="Picture 117">
              <a:extLst>
                <a:ext uri="{FF2B5EF4-FFF2-40B4-BE49-F238E27FC236}">
                  <a16:creationId xmlns:a16="http://schemas.microsoft.com/office/drawing/2014/main" id="{AAE1DEF6-6A60-4713-9C7D-EF93F6CA7F2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7175563" y="4321230"/>
              <a:ext cx="138935" cy="347338"/>
            </a:xfrm>
            <a:prstGeom prst="rect">
              <a:avLst/>
            </a:prstGeom>
          </p:spPr>
        </p:pic>
      </p:grpSp>
      <p:cxnSp>
        <p:nvCxnSpPr>
          <p:cNvPr id="5" name="Straight Connector 4"/>
          <p:cNvCxnSpPr/>
          <p:nvPr/>
        </p:nvCxnSpPr>
        <p:spPr>
          <a:xfrm>
            <a:off x="1779828" y="1223819"/>
            <a:ext cx="0" cy="228302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2819400" y="1185291"/>
            <a:ext cx="0" cy="228302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3782787" y="1184252"/>
            <a:ext cx="0" cy="2343607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944489" y="1835512"/>
            <a:ext cx="305025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944489" y="2751713"/>
            <a:ext cx="305025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67" name="Group 66">
            <a:extLst>
              <a:ext uri="{FF2B5EF4-FFF2-40B4-BE49-F238E27FC236}">
                <a16:creationId xmlns:a16="http://schemas.microsoft.com/office/drawing/2014/main" id="{84E345DE-9064-4F73-B4D6-59CC18C2C49E}"/>
              </a:ext>
            </a:extLst>
          </p:cNvPr>
          <p:cNvGrpSpPr/>
          <p:nvPr/>
        </p:nvGrpSpPr>
        <p:grpSpPr>
          <a:xfrm>
            <a:off x="2918722" y="2866367"/>
            <a:ext cx="942261" cy="711159"/>
            <a:chOff x="1687417" y="1984955"/>
            <a:chExt cx="1295640" cy="842602"/>
          </a:xfrm>
        </p:grpSpPr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AB199A29-EA78-4E32-AD15-10FBF433A3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4598" y="2143374"/>
              <a:ext cx="233819" cy="457503"/>
            </a:xfrm>
            <a:prstGeom prst="rect">
              <a:avLst/>
            </a:prstGeom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245D64D5-2197-4C00-A73B-5723FB8A4259}"/>
                </a:ext>
              </a:extLst>
            </p:cNvPr>
            <p:cNvSpPr txBox="1"/>
            <p:nvPr/>
          </p:nvSpPr>
          <p:spPr>
            <a:xfrm>
              <a:off x="2525857" y="2061765"/>
              <a:ext cx="457200" cy="7657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solidFill>
                  <a:srgbClr val="FF0000"/>
                </a:solidFill>
              </a:endParaRPr>
            </a:p>
          </p:txBody>
        </p:sp>
        <p:pic>
          <p:nvPicPr>
            <p:cNvPr id="71" name="Picture 70" descr="A drawing of a cartoon character&#10;&#10;Description generated with high confidence">
              <a:extLst>
                <a:ext uri="{FF2B5EF4-FFF2-40B4-BE49-F238E27FC236}">
                  <a16:creationId xmlns:a16="http://schemas.microsoft.com/office/drawing/2014/main" id="{DC7A8F60-DA69-4AEF-94F7-4670BAAEF2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7417" y="2070041"/>
              <a:ext cx="901780" cy="673159"/>
            </a:xfrm>
            <a:prstGeom prst="rect">
              <a:avLst/>
            </a:prstGeom>
          </p:spPr>
        </p:pic>
        <p:pic>
          <p:nvPicPr>
            <p:cNvPr id="72" name="Picture 71" descr="A close up of a light&#10;&#10;Description generated with high confidence">
              <a:extLst>
                <a:ext uri="{FF2B5EF4-FFF2-40B4-BE49-F238E27FC236}">
                  <a16:creationId xmlns:a16="http://schemas.microsoft.com/office/drawing/2014/main" id="{52370F8B-1D08-4372-8931-C2BBE28D80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5023" y="1984955"/>
              <a:ext cx="409745" cy="299306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01607C24-8817-4CC0-8F7A-BC5ABB768DD4}"/>
              </a:ext>
            </a:extLst>
          </p:cNvPr>
          <p:cNvSpPr txBox="1"/>
          <p:nvPr/>
        </p:nvSpPr>
        <p:spPr>
          <a:xfrm>
            <a:off x="6552772" y="1384221"/>
            <a:ext cx="318628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P(MAP = 1 | L</a:t>
            </a:r>
            <a:r>
              <a:rPr lang="en-US" sz="2000" baseline="-25000" dirty="0"/>
              <a:t>1</a:t>
            </a:r>
            <a:r>
              <a:rPr lang="en-US" sz="2400" dirty="0"/>
              <a:t>)</a:t>
            </a:r>
          </a:p>
          <a:p>
            <a:endParaRPr lang="en-US" sz="2400" dirty="0"/>
          </a:p>
          <a:p>
            <a:r>
              <a:rPr lang="en-US" sz="2400" dirty="0"/>
              <a:t>P(MAP = 2 | L</a:t>
            </a:r>
            <a:r>
              <a:rPr lang="en-US" sz="2000" baseline="-25000" dirty="0"/>
              <a:t>2</a:t>
            </a:r>
            <a:r>
              <a:rPr lang="en-US" sz="2400" dirty="0"/>
              <a:t>)</a:t>
            </a:r>
          </a:p>
          <a:p>
            <a:endParaRPr lang="en-US" sz="2400" dirty="0"/>
          </a:p>
          <a:p>
            <a:r>
              <a:rPr lang="en-US" sz="2400" dirty="0"/>
              <a:t>.</a:t>
            </a:r>
          </a:p>
          <a:p>
            <a:r>
              <a:rPr lang="en-US" sz="2400" dirty="0"/>
              <a:t>.</a:t>
            </a:r>
          </a:p>
          <a:p>
            <a:r>
              <a:rPr lang="en-US" sz="2400" dirty="0"/>
              <a:t>.</a:t>
            </a:r>
          </a:p>
          <a:p>
            <a:endParaRPr lang="en-US" sz="2400" dirty="0"/>
          </a:p>
          <a:p>
            <a:r>
              <a:rPr lang="en-US" sz="2400" dirty="0"/>
              <a:t>P(MAP = m | </a:t>
            </a:r>
            <a:r>
              <a:rPr lang="en-US" sz="2400" dirty="0" err="1"/>
              <a:t>L</a:t>
            </a:r>
            <a:r>
              <a:rPr lang="en-US" sz="2000" baseline="-25000" dirty="0" err="1"/>
              <a:t>m</a:t>
            </a:r>
            <a:r>
              <a:rPr lang="en-US" sz="2400" dirty="0"/>
              <a:t>)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7D1ADAA-4F14-4F8A-9423-E03074551216}"/>
              </a:ext>
            </a:extLst>
          </p:cNvPr>
          <p:cNvSpPr txBox="1"/>
          <p:nvPr/>
        </p:nvSpPr>
        <p:spPr>
          <a:xfrm>
            <a:off x="2067870" y="1196942"/>
            <a:ext cx="690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</a:t>
            </a:r>
            <a:r>
              <a:rPr lang="en-US" sz="2000" baseline="-25000" dirty="0"/>
              <a:t>2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4BCDF37-A3F4-4BCE-A374-3F35A69A8AFC}"/>
              </a:ext>
            </a:extLst>
          </p:cNvPr>
          <p:cNvSpPr txBox="1"/>
          <p:nvPr/>
        </p:nvSpPr>
        <p:spPr>
          <a:xfrm>
            <a:off x="3031729" y="1208796"/>
            <a:ext cx="690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</a:t>
            </a:r>
            <a:r>
              <a:rPr lang="en-US" sz="2000" baseline="-25000" dirty="0"/>
              <a:t>3</a:t>
            </a:r>
            <a:endParaRPr lang="en-US" sz="2800" baseline="-25000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E3D2B5E-9421-469B-9C25-B213BF0640DA}"/>
              </a:ext>
            </a:extLst>
          </p:cNvPr>
          <p:cNvSpPr txBox="1"/>
          <p:nvPr/>
        </p:nvSpPr>
        <p:spPr>
          <a:xfrm>
            <a:off x="1069650" y="1204562"/>
            <a:ext cx="690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</a:t>
            </a:r>
            <a:r>
              <a:rPr lang="en-US" sz="2000" baseline="-25000" dirty="0"/>
              <a:t>1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B9555BF-1A55-438D-A15D-01643FA0F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97A6D-E745-4D8B-863E-11FBF3764A1F}" type="slidenum">
              <a:rPr lang="en-US" smtClean="0"/>
              <a:pPr/>
              <a:t>14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816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640"/>
    </mc:Choice>
    <mc:Fallback xmlns="">
      <p:transition spd="slow" advTm="186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roup 137"/>
          <p:cNvGrpSpPr/>
          <p:nvPr/>
        </p:nvGrpSpPr>
        <p:grpSpPr>
          <a:xfrm>
            <a:off x="914400" y="1164122"/>
            <a:ext cx="5648568" cy="4655765"/>
            <a:chOff x="1532990" y="1094940"/>
            <a:chExt cx="5648568" cy="4655765"/>
          </a:xfrm>
        </p:grpSpPr>
        <p:sp>
          <p:nvSpPr>
            <p:cNvPr id="139" name="Rectangle 138"/>
            <p:cNvSpPr/>
            <p:nvPr/>
          </p:nvSpPr>
          <p:spPr>
            <a:xfrm>
              <a:off x="1565440" y="1094940"/>
              <a:ext cx="5605922" cy="4655765"/>
            </a:xfrm>
            <a:prstGeom prst="rect">
              <a:avLst/>
            </a:prstGeom>
            <a:solidFill>
              <a:schemeClr val="bg1">
                <a:alpha val="3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0" name="Picture 139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FilmGrain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2990" y="1146029"/>
              <a:ext cx="5648568" cy="458954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37" name="Rectangle 136"/>
          <p:cNvSpPr/>
          <p:nvPr/>
        </p:nvSpPr>
        <p:spPr>
          <a:xfrm>
            <a:off x="925527" y="1183481"/>
            <a:ext cx="5648568" cy="4604676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0" y="59635"/>
            <a:ext cx="9144000" cy="1083365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C00000"/>
                </a:solidFill>
                <a:latin typeface="+mn-lt"/>
                <a:cs typeface="Segoe UI Light" panose="020B0502040204020203" pitchFamily="34" charset="0"/>
              </a:rPr>
              <a:t>Sensor Selection: Optimization Problem</a:t>
            </a: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3E417BCC-F15D-43BB-A981-F6BDBF4B4F53}"/>
              </a:ext>
            </a:extLst>
          </p:cNvPr>
          <p:cNvGrpSpPr/>
          <p:nvPr/>
        </p:nvGrpSpPr>
        <p:grpSpPr>
          <a:xfrm>
            <a:off x="5345986" y="3241795"/>
            <a:ext cx="847234" cy="631280"/>
            <a:chOff x="6525341" y="4321230"/>
            <a:chExt cx="847234" cy="631280"/>
          </a:xfrm>
        </p:grpSpPr>
        <p:pic>
          <p:nvPicPr>
            <p:cNvPr id="80" name="Picture 79"/>
            <p:cNvPicPr>
              <a:picLocks noChangeAspect="1"/>
            </p:cNvPicPr>
            <p:nvPr/>
          </p:nvPicPr>
          <p:blipFill rotWithShape="1">
            <a:blip r:embed="rId6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955" r="47789" b="27774"/>
            <a:stretch/>
          </p:blipFill>
          <p:spPr>
            <a:xfrm>
              <a:off x="6525341" y="4586274"/>
              <a:ext cx="847234" cy="36623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F9884118-E879-45A3-B0BD-8541D3A12FE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7175563" y="4321230"/>
              <a:ext cx="138935" cy="347338"/>
            </a:xfrm>
            <a:prstGeom prst="rect">
              <a:avLst/>
            </a:prstGeom>
          </p:spPr>
        </p:pic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A59FDF44-B503-46B0-A96C-48D6F8837B53}"/>
              </a:ext>
            </a:extLst>
          </p:cNvPr>
          <p:cNvGrpSpPr/>
          <p:nvPr/>
        </p:nvGrpSpPr>
        <p:grpSpPr>
          <a:xfrm>
            <a:off x="2310968" y="3938953"/>
            <a:ext cx="560784" cy="520887"/>
            <a:chOff x="2716668" y="3916283"/>
            <a:chExt cx="560784" cy="520887"/>
          </a:xfrm>
        </p:grpSpPr>
        <p:pic>
          <p:nvPicPr>
            <p:cNvPr id="93" name="Picture 92">
              <a:extLst>
                <a:ext uri="{FF2B5EF4-FFF2-40B4-BE49-F238E27FC236}">
                  <a16:creationId xmlns:a16="http://schemas.microsoft.com/office/drawing/2014/main" id="{33116293-BAAE-4BD4-9682-2DD566E3649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8530" y="4134405"/>
              <a:ext cx="538922" cy="302765"/>
            </a:xfrm>
            <a:prstGeom prst="rect">
              <a:avLst/>
            </a:prstGeom>
          </p:spPr>
        </p:pic>
        <p:pic>
          <p:nvPicPr>
            <p:cNvPr id="94" name="Picture 93">
              <a:extLst>
                <a:ext uri="{FF2B5EF4-FFF2-40B4-BE49-F238E27FC236}">
                  <a16:creationId xmlns:a16="http://schemas.microsoft.com/office/drawing/2014/main" id="{620D89B8-9641-4671-8006-4BCEB8220CA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2716668" y="3916283"/>
              <a:ext cx="138935" cy="347338"/>
            </a:xfrm>
            <a:prstGeom prst="rect">
              <a:avLst/>
            </a:prstGeom>
          </p:spPr>
        </p:pic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513E64FB-571E-4C99-B8CE-82515291C778}"/>
              </a:ext>
            </a:extLst>
          </p:cNvPr>
          <p:cNvGrpSpPr/>
          <p:nvPr/>
        </p:nvGrpSpPr>
        <p:grpSpPr>
          <a:xfrm>
            <a:off x="5621164" y="4154140"/>
            <a:ext cx="560784" cy="520887"/>
            <a:chOff x="2716668" y="3916283"/>
            <a:chExt cx="560784" cy="520887"/>
          </a:xfrm>
        </p:grpSpPr>
        <p:pic>
          <p:nvPicPr>
            <p:cNvPr id="102" name="Picture 101">
              <a:extLst>
                <a:ext uri="{FF2B5EF4-FFF2-40B4-BE49-F238E27FC236}">
                  <a16:creationId xmlns:a16="http://schemas.microsoft.com/office/drawing/2014/main" id="{5B8DDCC2-78C5-4B2F-B535-EE832370222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8530" y="4134405"/>
              <a:ext cx="538922" cy="302765"/>
            </a:xfrm>
            <a:prstGeom prst="rect">
              <a:avLst/>
            </a:prstGeom>
          </p:spPr>
        </p:pic>
        <p:pic>
          <p:nvPicPr>
            <p:cNvPr id="103" name="Picture 102">
              <a:extLst>
                <a:ext uri="{FF2B5EF4-FFF2-40B4-BE49-F238E27FC236}">
                  <a16:creationId xmlns:a16="http://schemas.microsoft.com/office/drawing/2014/main" id="{563F9380-8DA4-4F5D-8DAB-AE6ED145D4D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2716668" y="3916283"/>
              <a:ext cx="138935" cy="347338"/>
            </a:xfrm>
            <a:prstGeom prst="rect">
              <a:avLst/>
            </a:prstGeom>
          </p:spPr>
        </p:pic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5256939E-2D2D-4D3F-82A0-1DA116E7F2D5}"/>
              </a:ext>
            </a:extLst>
          </p:cNvPr>
          <p:cNvGrpSpPr/>
          <p:nvPr/>
        </p:nvGrpSpPr>
        <p:grpSpPr>
          <a:xfrm>
            <a:off x="4233847" y="1340300"/>
            <a:ext cx="560784" cy="520887"/>
            <a:chOff x="2716668" y="3916283"/>
            <a:chExt cx="560784" cy="520887"/>
          </a:xfrm>
        </p:grpSpPr>
        <p:pic>
          <p:nvPicPr>
            <p:cNvPr id="111" name="Picture 110">
              <a:extLst>
                <a:ext uri="{FF2B5EF4-FFF2-40B4-BE49-F238E27FC236}">
                  <a16:creationId xmlns:a16="http://schemas.microsoft.com/office/drawing/2014/main" id="{C4F5F789-B64D-446C-B316-B8C35858F40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8530" y="4134405"/>
              <a:ext cx="538922" cy="302765"/>
            </a:xfrm>
            <a:prstGeom prst="rect">
              <a:avLst/>
            </a:prstGeom>
          </p:spPr>
        </p:pic>
        <p:pic>
          <p:nvPicPr>
            <p:cNvPr id="112" name="Picture 111">
              <a:extLst>
                <a:ext uri="{FF2B5EF4-FFF2-40B4-BE49-F238E27FC236}">
                  <a16:creationId xmlns:a16="http://schemas.microsoft.com/office/drawing/2014/main" id="{139CA447-283D-43FF-A08F-94F39F6376C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2716668" y="3916283"/>
              <a:ext cx="138935" cy="347338"/>
            </a:xfrm>
            <a:prstGeom prst="rect">
              <a:avLst/>
            </a:prstGeom>
          </p:spPr>
        </p:pic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9087A9F9-73EE-48E8-86B4-A6466690A8AC}"/>
              </a:ext>
            </a:extLst>
          </p:cNvPr>
          <p:cNvGrpSpPr/>
          <p:nvPr/>
        </p:nvGrpSpPr>
        <p:grpSpPr>
          <a:xfrm>
            <a:off x="5486048" y="2204893"/>
            <a:ext cx="560784" cy="520887"/>
            <a:chOff x="2716668" y="3916283"/>
            <a:chExt cx="560784" cy="520887"/>
          </a:xfrm>
        </p:grpSpPr>
        <p:pic>
          <p:nvPicPr>
            <p:cNvPr id="114" name="Picture 113">
              <a:extLst>
                <a:ext uri="{FF2B5EF4-FFF2-40B4-BE49-F238E27FC236}">
                  <a16:creationId xmlns:a16="http://schemas.microsoft.com/office/drawing/2014/main" id="{7D0531E7-F665-42D6-A661-C6C5D33CB0F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8530" y="4134405"/>
              <a:ext cx="538922" cy="302765"/>
            </a:xfrm>
            <a:prstGeom prst="rect">
              <a:avLst/>
            </a:prstGeom>
          </p:spPr>
        </p:pic>
        <p:pic>
          <p:nvPicPr>
            <p:cNvPr id="115" name="Picture 114">
              <a:extLst>
                <a:ext uri="{FF2B5EF4-FFF2-40B4-BE49-F238E27FC236}">
                  <a16:creationId xmlns:a16="http://schemas.microsoft.com/office/drawing/2014/main" id="{405B12AE-A304-488F-A268-7AD5537DDBE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2716668" y="3916283"/>
              <a:ext cx="138935" cy="347338"/>
            </a:xfrm>
            <a:prstGeom prst="rect">
              <a:avLst/>
            </a:prstGeom>
          </p:spPr>
        </p:pic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D44C34B0-B6AA-4F72-B385-24006FC29CD4}"/>
              </a:ext>
            </a:extLst>
          </p:cNvPr>
          <p:cNvGrpSpPr/>
          <p:nvPr/>
        </p:nvGrpSpPr>
        <p:grpSpPr>
          <a:xfrm>
            <a:off x="4095943" y="2120433"/>
            <a:ext cx="847234" cy="631280"/>
            <a:chOff x="6525341" y="4321230"/>
            <a:chExt cx="847234" cy="631280"/>
          </a:xfrm>
        </p:grpSpPr>
        <p:pic>
          <p:nvPicPr>
            <p:cNvPr id="117" name="Picture 116">
              <a:extLst>
                <a:ext uri="{FF2B5EF4-FFF2-40B4-BE49-F238E27FC236}">
                  <a16:creationId xmlns:a16="http://schemas.microsoft.com/office/drawing/2014/main" id="{1839CC90-D90D-4D6D-8ECD-A5C0497290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955" r="47789" b="27774"/>
            <a:stretch/>
          </p:blipFill>
          <p:spPr>
            <a:xfrm>
              <a:off x="6525341" y="4586274"/>
              <a:ext cx="847234" cy="36623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8" name="Picture 117">
              <a:extLst>
                <a:ext uri="{FF2B5EF4-FFF2-40B4-BE49-F238E27FC236}">
                  <a16:creationId xmlns:a16="http://schemas.microsoft.com/office/drawing/2014/main" id="{AAE1DEF6-6A60-4713-9C7D-EF93F6CA7F2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7175563" y="4321230"/>
              <a:ext cx="138935" cy="347338"/>
            </a:xfrm>
            <a:prstGeom prst="rect">
              <a:avLst/>
            </a:prstGeom>
          </p:spPr>
        </p:pic>
      </p:grpSp>
      <p:cxnSp>
        <p:nvCxnSpPr>
          <p:cNvPr id="5" name="Straight Connector 4"/>
          <p:cNvCxnSpPr/>
          <p:nvPr/>
        </p:nvCxnSpPr>
        <p:spPr>
          <a:xfrm>
            <a:off x="1779828" y="1223819"/>
            <a:ext cx="0" cy="228302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2819400" y="1185291"/>
            <a:ext cx="0" cy="228302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3782787" y="1184252"/>
            <a:ext cx="0" cy="2343607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944489" y="1835512"/>
            <a:ext cx="305025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944489" y="2751713"/>
            <a:ext cx="305025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67" name="Group 66">
            <a:extLst>
              <a:ext uri="{FF2B5EF4-FFF2-40B4-BE49-F238E27FC236}">
                <a16:creationId xmlns:a16="http://schemas.microsoft.com/office/drawing/2014/main" id="{84E345DE-9064-4F73-B4D6-59CC18C2C49E}"/>
              </a:ext>
            </a:extLst>
          </p:cNvPr>
          <p:cNvGrpSpPr/>
          <p:nvPr/>
        </p:nvGrpSpPr>
        <p:grpSpPr>
          <a:xfrm>
            <a:off x="1929286" y="1982652"/>
            <a:ext cx="942261" cy="711159"/>
            <a:chOff x="1687417" y="1984955"/>
            <a:chExt cx="1295640" cy="842602"/>
          </a:xfrm>
        </p:grpSpPr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AB199A29-EA78-4E32-AD15-10FBF433A3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4598" y="2143374"/>
              <a:ext cx="233819" cy="457503"/>
            </a:xfrm>
            <a:prstGeom prst="rect">
              <a:avLst/>
            </a:prstGeom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245D64D5-2197-4C00-A73B-5723FB8A4259}"/>
                </a:ext>
              </a:extLst>
            </p:cNvPr>
            <p:cNvSpPr txBox="1"/>
            <p:nvPr/>
          </p:nvSpPr>
          <p:spPr>
            <a:xfrm>
              <a:off x="2525857" y="2061765"/>
              <a:ext cx="457200" cy="7657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solidFill>
                  <a:srgbClr val="FF0000"/>
                </a:solidFill>
              </a:endParaRPr>
            </a:p>
          </p:txBody>
        </p:sp>
        <p:pic>
          <p:nvPicPr>
            <p:cNvPr id="71" name="Picture 70" descr="A drawing of a cartoon character&#10;&#10;Description generated with high confidence">
              <a:extLst>
                <a:ext uri="{FF2B5EF4-FFF2-40B4-BE49-F238E27FC236}">
                  <a16:creationId xmlns:a16="http://schemas.microsoft.com/office/drawing/2014/main" id="{DC7A8F60-DA69-4AEF-94F7-4670BAAEF2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7417" y="2070041"/>
              <a:ext cx="901780" cy="673159"/>
            </a:xfrm>
            <a:prstGeom prst="rect">
              <a:avLst/>
            </a:prstGeom>
          </p:spPr>
        </p:pic>
        <p:pic>
          <p:nvPicPr>
            <p:cNvPr id="72" name="Picture 71" descr="A close up of a light&#10;&#10;Description generated with high confidence">
              <a:extLst>
                <a:ext uri="{FF2B5EF4-FFF2-40B4-BE49-F238E27FC236}">
                  <a16:creationId xmlns:a16="http://schemas.microsoft.com/office/drawing/2014/main" id="{52370F8B-1D08-4372-8931-C2BBE28D80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5023" y="1984955"/>
              <a:ext cx="409745" cy="299306"/>
            </a:xfrm>
            <a:prstGeom prst="rect">
              <a:avLst/>
            </a:prstGeom>
          </p:spPr>
        </p:pic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0FBB427F-8516-495D-ACBE-221A88C116C4}"/>
              </a:ext>
            </a:extLst>
          </p:cNvPr>
          <p:cNvSpPr txBox="1"/>
          <p:nvPr/>
        </p:nvSpPr>
        <p:spPr>
          <a:xfrm>
            <a:off x="2067870" y="1196942"/>
            <a:ext cx="690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</a:t>
            </a:r>
            <a:r>
              <a:rPr lang="en-US" sz="2000" baseline="-25000" dirty="0"/>
              <a:t>2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4FF842B-7DBB-475A-B1F4-94A95FBDB46A}"/>
              </a:ext>
            </a:extLst>
          </p:cNvPr>
          <p:cNvSpPr txBox="1"/>
          <p:nvPr/>
        </p:nvSpPr>
        <p:spPr>
          <a:xfrm>
            <a:off x="3031729" y="1208796"/>
            <a:ext cx="690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</a:t>
            </a:r>
            <a:r>
              <a:rPr lang="en-US" sz="2000" baseline="-25000" dirty="0"/>
              <a:t>3</a:t>
            </a:r>
            <a:endParaRPr lang="en-US" sz="2800" baseline="-25000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BD3E06B-331F-47C7-9719-E67B06AC6BFE}"/>
              </a:ext>
            </a:extLst>
          </p:cNvPr>
          <p:cNvSpPr txBox="1"/>
          <p:nvPr/>
        </p:nvSpPr>
        <p:spPr>
          <a:xfrm>
            <a:off x="1069650" y="1204562"/>
            <a:ext cx="690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</a:t>
            </a:r>
            <a:r>
              <a:rPr lang="en-US" sz="2000" baseline="-25000" dirty="0"/>
              <a:t>1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6C29EA-1A23-41BA-BBE6-364800E22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97A6D-E745-4D8B-863E-11FBF3764A1F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ADA8EEA-6DA2-4654-A7C6-4C40F793A294}"/>
              </a:ext>
            </a:extLst>
          </p:cNvPr>
          <p:cNvSpPr txBox="1"/>
          <p:nvPr/>
        </p:nvSpPr>
        <p:spPr>
          <a:xfrm>
            <a:off x="3037034" y="2848402"/>
            <a:ext cx="690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L</a:t>
            </a:r>
            <a:r>
              <a:rPr lang="en-US" sz="2000" baseline="-25000" dirty="0" err="1"/>
              <a:t>m</a:t>
            </a:r>
            <a:endParaRPr lang="en-US" sz="2800" baseline="-25000" dirty="0"/>
          </a:p>
        </p:txBody>
      </p:sp>
      <p:sp>
        <p:nvSpPr>
          <p:cNvPr id="41" name="Rounded Rectangle 130">
            <a:extLst>
              <a:ext uri="{FF2B5EF4-FFF2-40B4-BE49-F238E27FC236}">
                <a16:creationId xmlns:a16="http://schemas.microsoft.com/office/drawing/2014/main" id="{981AE56C-5A98-460D-82B1-FA22C38E7B05}"/>
              </a:ext>
            </a:extLst>
          </p:cNvPr>
          <p:cNvSpPr/>
          <p:nvPr/>
        </p:nvSpPr>
        <p:spPr>
          <a:xfrm>
            <a:off x="285058" y="4380906"/>
            <a:ext cx="8245268" cy="1177931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cs typeface="Segoe UI Light" panose="020B0502040204020203" pitchFamily="34" charset="0"/>
              </a:rPr>
              <a:t>Max </a:t>
            </a:r>
            <a:r>
              <a:rPr lang="en-US" sz="3600" b="1" dirty="0">
                <a:solidFill>
                  <a:schemeClr val="tx1"/>
                </a:solidFill>
                <a:cs typeface="Segoe UI Light" panose="020B0502040204020203" pitchFamily="34" charset="0"/>
              </a:rPr>
              <a:t>Accuracy </a:t>
            </a:r>
            <a:r>
              <a:rPr lang="en-US" sz="2400" dirty="0">
                <a:solidFill>
                  <a:schemeClr val="tx1"/>
                </a:solidFill>
                <a:cs typeface="Segoe UI Light" panose="020B0502040204020203" pitchFamily="34" charset="0"/>
              </a:rPr>
              <a:t>subject to: </a:t>
            </a:r>
            <a:r>
              <a:rPr lang="en-US" sz="2800" dirty="0">
                <a:solidFill>
                  <a:schemeClr val="tx1"/>
                </a:solidFill>
                <a:cs typeface="Segoe UI Light" panose="020B0502040204020203" pitchFamily="34" charset="0"/>
              </a:rPr>
              <a:t># </a:t>
            </a:r>
            <a:r>
              <a:rPr lang="en-US" sz="2800" b="1" dirty="0">
                <a:solidFill>
                  <a:schemeClr val="tx1"/>
                </a:solidFill>
                <a:cs typeface="Segoe UI Light" panose="020B0502040204020203" pitchFamily="34" charset="0"/>
              </a:rPr>
              <a:t>Sensors</a:t>
            </a:r>
            <a:r>
              <a:rPr lang="en-US" sz="2800" dirty="0">
                <a:solidFill>
                  <a:schemeClr val="tx1"/>
                </a:solidFill>
                <a:cs typeface="Segoe UI Light" panose="020B0502040204020203" pitchFamily="34" charset="0"/>
              </a:rPr>
              <a:t> </a:t>
            </a:r>
            <a:r>
              <a:rPr lang="en-US" sz="2700" dirty="0">
                <a:solidFill>
                  <a:schemeClr val="tx1"/>
                </a:solidFill>
                <a:cs typeface="Segoe UI Light" panose="020B0502040204020203" pitchFamily="34" charset="0"/>
              </a:rPr>
              <a:t>≤ </a:t>
            </a:r>
            <a:r>
              <a:rPr lang="en-US" sz="2800" b="1" dirty="0">
                <a:solidFill>
                  <a:schemeClr val="tx1"/>
                </a:solidFill>
                <a:cs typeface="Segoe UI Light" panose="020B0502040204020203" pitchFamily="34" charset="0"/>
              </a:rPr>
              <a:t>Budget</a:t>
            </a:r>
            <a:endParaRPr lang="en-US" sz="2700" b="1" dirty="0">
              <a:solidFill>
                <a:schemeClr val="tx1"/>
              </a:solidFill>
              <a:cs typeface="Segoe UI Light" panose="020B05020402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67505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640"/>
    </mc:Choice>
    <mc:Fallback xmlns="">
      <p:transition spd="slow" advTm="186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ounded Rectangle 76">
            <a:extLst>
              <a:ext uri="{FF2B5EF4-FFF2-40B4-BE49-F238E27FC236}">
                <a16:creationId xmlns:a16="http://schemas.microsoft.com/office/drawing/2014/main" id="{5024A061-69CE-42A5-BC5F-A8800DAD56E1}"/>
              </a:ext>
            </a:extLst>
          </p:cNvPr>
          <p:cNvSpPr/>
          <p:nvPr/>
        </p:nvSpPr>
        <p:spPr>
          <a:xfrm>
            <a:off x="654133" y="5825544"/>
            <a:ext cx="8245268" cy="932533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cs typeface="Segoe UI Light" panose="020B0502040204020203" pitchFamily="34" charset="0"/>
              </a:rPr>
              <a:t>NP-Hard Problem</a:t>
            </a:r>
            <a:r>
              <a:rPr lang="en-US" sz="2800" dirty="0">
                <a:solidFill>
                  <a:schemeClr val="tx1"/>
                </a:solidFill>
                <a:cs typeface="Segoe UI Light" panose="020B0502040204020203" pitchFamily="34" charset="0"/>
              </a:rPr>
              <a:t>; variant of stochastic set cover.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  <a:cs typeface="Segoe UI Light" panose="020B0502040204020203" pitchFamily="34" charset="0"/>
              </a:rPr>
              <a:t>Our goal is to find an approximate solution</a:t>
            </a:r>
          </a:p>
        </p:txBody>
      </p:sp>
      <p:grpSp>
        <p:nvGrpSpPr>
          <p:cNvPr id="138" name="Group 137"/>
          <p:cNvGrpSpPr/>
          <p:nvPr/>
        </p:nvGrpSpPr>
        <p:grpSpPr>
          <a:xfrm>
            <a:off x="914400" y="1164122"/>
            <a:ext cx="5648568" cy="4655765"/>
            <a:chOff x="1532990" y="1094940"/>
            <a:chExt cx="5648568" cy="4655765"/>
          </a:xfrm>
        </p:grpSpPr>
        <p:sp>
          <p:nvSpPr>
            <p:cNvPr id="139" name="Rectangle 138"/>
            <p:cNvSpPr/>
            <p:nvPr/>
          </p:nvSpPr>
          <p:spPr>
            <a:xfrm>
              <a:off x="1565440" y="1094940"/>
              <a:ext cx="5605922" cy="4655765"/>
            </a:xfrm>
            <a:prstGeom prst="rect">
              <a:avLst/>
            </a:prstGeom>
            <a:solidFill>
              <a:schemeClr val="bg1">
                <a:alpha val="3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0" name="Picture 139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FilmGrain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2990" y="1146029"/>
              <a:ext cx="5648568" cy="458954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37" name="Rectangle 136"/>
          <p:cNvSpPr/>
          <p:nvPr/>
        </p:nvSpPr>
        <p:spPr>
          <a:xfrm>
            <a:off x="925527" y="1183481"/>
            <a:ext cx="5648568" cy="4604676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0" y="59635"/>
            <a:ext cx="9144000" cy="1083365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C00000"/>
                </a:solidFill>
                <a:latin typeface="+mn-lt"/>
                <a:cs typeface="Segoe UI Light" panose="020B0502040204020203" pitchFamily="34" charset="0"/>
              </a:rPr>
              <a:t>Sensor Selection as an</a:t>
            </a:r>
            <a:br>
              <a:rPr lang="en-US" dirty="0">
                <a:solidFill>
                  <a:srgbClr val="C00000"/>
                </a:solidFill>
                <a:latin typeface="+mn-lt"/>
                <a:cs typeface="Segoe UI Light" panose="020B0502040204020203" pitchFamily="34" charset="0"/>
              </a:rPr>
            </a:br>
            <a:r>
              <a:rPr lang="en-US" dirty="0">
                <a:solidFill>
                  <a:srgbClr val="C00000"/>
                </a:solidFill>
                <a:latin typeface="+mn-lt"/>
                <a:cs typeface="Segoe UI Light" panose="020B0502040204020203" pitchFamily="34" charset="0"/>
              </a:rPr>
              <a:t> Optimization Problem</a:t>
            </a: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3E417BCC-F15D-43BB-A981-F6BDBF4B4F53}"/>
              </a:ext>
            </a:extLst>
          </p:cNvPr>
          <p:cNvGrpSpPr/>
          <p:nvPr/>
        </p:nvGrpSpPr>
        <p:grpSpPr>
          <a:xfrm>
            <a:off x="5345986" y="3241795"/>
            <a:ext cx="847234" cy="631280"/>
            <a:chOff x="6525341" y="4321230"/>
            <a:chExt cx="847234" cy="631280"/>
          </a:xfrm>
        </p:grpSpPr>
        <p:pic>
          <p:nvPicPr>
            <p:cNvPr id="80" name="Picture 79"/>
            <p:cNvPicPr>
              <a:picLocks noChangeAspect="1"/>
            </p:cNvPicPr>
            <p:nvPr/>
          </p:nvPicPr>
          <p:blipFill rotWithShape="1">
            <a:blip r:embed="rId6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955" r="47789" b="27774"/>
            <a:stretch/>
          </p:blipFill>
          <p:spPr>
            <a:xfrm>
              <a:off x="6525341" y="4586274"/>
              <a:ext cx="847234" cy="36623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F9884118-E879-45A3-B0BD-8541D3A12FE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7175563" y="4321230"/>
              <a:ext cx="138935" cy="347338"/>
            </a:xfrm>
            <a:prstGeom prst="rect">
              <a:avLst/>
            </a:prstGeom>
          </p:spPr>
        </p:pic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A59FDF44-B503-46B0-A96C-48D6F8837B53}"/>
              </a:ext>
            </a:extLst>
          </p:cNvPr>
          <p:cNvGrpSpPr/>
          <p:nvPr/>
        </p:nvGrpSpPr>
        <p:grpSpPr>
          <a:xfrm>
            <a:off x="2310968" y="3938953"/>
            <a:ext cx="560784" cy="520887"/>
            <a:chOff x="2716668" y="3916283"/>
            <a:chExt cx="560784" cy="520887"/>
          </a:xfrm>
        </p:grpSpPr>
        <p:pic>
          <p:nvPicPr>
            <p:cNvPr id="93" name="Picture 92">
              <a:extLst>
                <a:ext uri="{FF2B5EF4-FFF2-40B4-BE49-F238E27FC236}">
                  <a16:creationId xmlns:a16="http://schemas.microsoft.com/office/drawing/2014/main" id="{33116293-BAAE-4BD4-9682-2DD566E3649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8530" y="4134405"/>
              <a:ext cx="538922" cy="302765"/>
            </a:xfrm>
            <a:prstGeom prst="rect">
              <a:avLst/>
            </a:prstGeom>
          </p:spPr>
        </p:pic>
        <p:pic>
          <p:nvPicPr>
            <p:cNvPr id="94" name="Picture 93">
              <a:extLst>
                <a:ext uri="{FF2B5EF4-FFF2-40B4-BE49-F238E27FC236}">
                  <a16:creationId xmlns:a16="http://schemas.microsoft.com/office/drawing/2014/main" id="{620D89B8-9641-4671-8006-4BCEB8220CA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2716668" y="3916283"/>
              <a:ext cx="138935" cy="347338"/>
            </a:xfrm>
            <a:prstGeom prst="rect">
              <a:avLst/>
            </a:prstGeom>
          </p:spPr>
        </p:pic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513E64FB-571E-4C99-B8CE-82515291C778}"/>
              </a:ext>
            </a:extLst>
          </p:cNvPr>
          <p:cNvGrpSpPr/>
          <p:nvPr/>
        </p:nvGrpSpPr>
        <p:grpSpPr>
          <a:xfrm>
            <a:off x="5621164" y="4154140"/>
            <a:ext cx="560784" cy="520887"/>
            <a:chOff x="2716668" y="3916283"/>
            <a:chExt cx="560784" cy="520887"/>
          </a:xfrm>
        </p:grpSpPr>
        <p:pic>
          <p:nvPicPr>
            <p:cNvPr id="102" name="Picture 101">
              <a:extLst>
                <a:ext uri="{FF2B5EF4-FFF2-40B4-BE49-F238E27FC236}">
                  <a16:creationId xmlns:a16="http://schemas.microsoft.com/office/drawing/2014/main" id="{5B8DDCC2-78C5-4B2F-B535-EE832370222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8530" y="4134405"/>
              <a:ext cx="538922" cy="302765"/>
            </a:xfrm>
            <a:prstGeom prst="rect">
              <a:avLst/>
            </a:prstGeom>
          </p:spPr>
        </p:pic>
        <p:pic>
          <p:nvPicPr>
            <p:cNvPr id="103" name="Picture 102">
              <a:extLst>
                <a:ext uri="{FF2B5EF4-FFF2-40B4-BE49-F238E27FC236}">
                  <a16:creationId xmlns:a16="http://schemas.microsoft.com/office/drawing/2014/main" id="{563F9380-8DA4-4F5D-8DAB-AE6ED145D4D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2716668" y="3916283"/>
              <a:ext cx="138935" cy="347338"/>
            </a:xfrm>
            <a:prstGeom prst="rect">
              <a:avLst/>
            </a:prstGeom>
          </p:spPr>
        </p:pic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5256939E-2D2D-4D3F-82A0-1DA116E7F2D5}"/>
              </a:ext>
            </a:extLst>
          </p:cNvPr>
          <p:cNvGrpSpPr/>
          <p:nvPr/>
        </p:nvGrpSpPr>
        <p:grpSpPr>
          <a:xfrm>
            <a:off x="4233847" y="1340300"/>
            <a:ext cx="560784" cy="520887"/>
            <a:chOff x="2716668" y="3916283"/>
            <a:chExt cx="560784" cy="520887"/>
          </a:xfrm>
        </p:grpSpPr>
        <p:pic>
          <p:nvPicPr>
            <p:cNvPr id="111" name="Picture 110">
              <a:extLst>
                <a:ext uri="{FF2B5EF4-FFF2-40B4-BE49-F238E27FC236}">
                  <a16:creationId xmlns:a16="http://schemas.microsoft.com/office/drawing/2014/main" id="{C4F5F789-B64D-446C-B316-B8C35858F40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8530" y="4134405"/>
              <a:ext cx="538922" cy="302765"/>
            </a:xfrm>
            <a:prstGeom prst="rect">
              <a:avLst/>
            </a:prstGeom>
          </p:spPr>
        </p:pic>
        <p:pic>
          <p:nvPicPr>
            <p:cNvPr id="112" name="Picture 111">
              <a:extLst>
                <a:ext uri="{FF2B5EF4-FFF2-40B4-BE49-F238E27FC236}">
                  <a16:creationId xmlns:a16="http://schemas.microsoft.com/office/drawing/2014/main" id="{139CA447-283D-43FF-A08F-94F39F6376C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2716668" y="3916283"/>
              <a:ext cx="138935" cy="347338"/>
            </a:xfrm>
            <a:prstGeom prst="rect">
              <a:avLst/>
            </a:prstGeom>
          </p:spPr>
        </p:pic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9087A9F9-73EE-48E8-86B4-A6466690A8AC}"/>
              </a:ext>
            </a:extLst>
          </p:cNvPr>
          <p:cNvGrpSpPr/>
          <p:nvPr/>
        </p:nvGrpSpPr>
        <p:grpSpPr>
          <a:xfrm>
            <a:off x="5486048" y="2204893"/>
            <a:ext cx="560784" cy="520887"/>
            <a:chOff x="2716668" y="3916283"/>
            <a:chExt cx="560784" cy="520887"/>
          </a:xfrm>
        </p:grpSpPr>
        <p:pic>
          <p:nvPicPr>
            <p:cNvPr id="114" name="Picture 113">
              <a:extLst>
                <a:ext uri="{FF2B5EF4-FFF2-40B4-BE49-F238E27FC236}">
                  <a16:creationId xmlns:a16="http://schemas.microsoft.com/office/drawing/2014/main" id="{7D0531E7-F665-42D6-A661-C6C5D33CB0F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8530" y="4134405"/>
              <a:ext cx="538922" cy="302765"/>
            </a:xfrm>
            <a:prstGeom prst="rect">
              <a:avLst/>
            </a:prstGeom>
          </p:spPr>
        </p:pic>
        <p:pic>
          <p:nvPicPr>
            <p:cNvPr id="115" name="Picture 114">
              <a:extLst>
                <a:ext uri="{FF2B5EF4-FFF2-40B4-BE49-F238E27FC236}">
                  <a16:creationId xmlns:a16="http://schemas.microsoft.com/office/drawing/2014/main" id="{405B12AE-A304-488F-A268-7AD5537DDBE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2716668" y="3916283"/>
              <a:ext cx="138935" cy="347338"/>
            </a:xfrm>
            <a:prstGeom prst="rect">
              <a:avLst/>
            </a:prstGeom>
          </p:spPr>
        </p:pic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D44C34B0-B6AA-4F72-B385-24006FC29CD4}"/>
              </a:ext>
            </a:extLst>
          </p:cNvPr>
          <p:cNvGrpSpPr/>
          <p:nvPr/>
        </p:nvGrpSpPr>
        <p:grpSpPr>
          <a:xfrm>
            <a:off x="4095943" y="2120433"/>
            <a:ext cx="847234" cy="631280"/>
            <a:chOff x="6525341" y="4321230"/>
            <a:chExt cx="847234" cy="631280"/>
          </a:xfrm>
        </p:grpSpPr>
        <p:pic>
          <p:nvPicPr>
            <p:cNvPr id="117" name="Picture 116">
              <a:extLst>
                <a:ext uri="{FF2B5EF4-FFF2-40B4-BE49-F238E27FC236}">
                  <a16:creationId xmlns:a16="http://schemas.microsoft.com/office/drawing/2014/main" id="{1839CC90-D90D-4D6D-8ECD-A5C0497290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955" r="47789" b="27774"/>
            <a:stretch/>
          </p:blipFill>
          <p:spPr>
            <a:xfrm>
              <a:off x="6525341" y="4586274"/>
              <a:ext cx="847234" cy="36623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8" name="Picture 117">
              <a:extLst>
                <a:ext uri="{FF2B5EF4-FFF2-40B4-BE49-F238E27FC236}">
                  <a16:creationId xmlns:a16="http://schemas.microsoft.com/office/drawing/2014/main" id="{AAE1DEF6-6A60-4713-9C7D-EF93F6CA7F2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7175563" y="4321230"/>
              <a:ext cx="138935" cy="347338"/>
            </a:xfrm>
            <a:prstGeom prst="rect">
              <a:avLst/>
            </a:prstGeom>
          </p:spPr>
        </p:pic>
      </p:grpSp>
      <p:cxnSp>
        <p:nvCxnSpPr>
          <p:cNvPr id="5" name="Straight Connector 4"/>
          <p:cNvCxnSpPr/>
          <p:nvPr/>
        </p:nvCxnSpPr>
        <p:spPr>
          <a:xfrm>
            <a:off x="1779828" y="1223819"/>
            <a:ext cx="0" cy="228302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2819400" y="1185291"/>
            <a:ext cx="0" cy="228302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3782787" y="1184252"/>
            <a:ext cx="0" cy="2343607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944489" y="1835512"/>
            <a:ext cx="305025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944489" y="2751713"/>
            <a:ext cx="305025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67" name="Group 66">
            <a:extLst>
              <a:ext uri="{FF2B5EF4-FFF2-40B4-BE49-F238E27FC236}">
                <a16:creationId xmlns:a16="http://schemas.microsoft.com/office/drawing/2014/main" id="{84E345DE-9064-4F73-B4D6-59CC18C2C49E}"/>
              </a:ext>
            </a:extLst>
          </p:cNvPr>
          <p:cNvGrpSpPr/>
          <p:nvPr/>
        </p:nvGrpSpPr>
        <p:grpSpPr>
          <a:xfrm>
            <a:off x="1929286" y="1982652"/>
            <a:ext cx="942261" cy="711159"/>
            <a:chOff x="1687417" y="1984955"/>
            <a:chExt cx="1295640" cy="842602"/>
          </a:xfrm>
        </p:grpSpPr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AB199A29-EA78-4E32-AD15-10FBF433A3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4598" y="2143374"/>
              <a:ext cx="233819" cy="457503"/>
            </a:xfrm>
            <a:prstGeom prst="rect">
              <a:avLst/>
            </a:prstGeom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245D64D5-2197-4C00-A73B-5723FB8A4259}"/>
                </a:ext>
              </a:extLst>
            </p:cNvPr>
            <p:cNvSpPr txBox="1"/>
            <p:nvPr/>
          </p:nvSpPr>
          <p:spPr>
            <a:xfrm>
              <a:off x="2525857" y="2061765"/>
              <a:ext cx="457200" cy="7657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solidFill>
                  <a:srgbClr val="FF0000"/>
                </a:solidFill>
              </a:endParaRPr>
            </a:p>
          </p:txBody>
        </p:sp>
        <p:pic>
          <p:nvPicPr>
            <p:cNvPr id="71" name="Picture 70" descr="A drawing of a cartoon character&#10;&#10;Description generated with high confidence">
              <a:extLst>
                <a:ext uri="{FF2B5EF4-FFF2-40B4-BE49-F238E27FC236}">
                  <a16:creationId xmlns:a16="http://schemas.microsoft.com/office/drawing/2014/main" id="{DC7A8F60-DA69-4AEF-94F7-4670BAAEF2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7417" y="2070041"/>
              <a:ext cx="901780" cy="673159"/>
            </a:xfrm>
            <a:prstGeom prst="rect">
              <a:avLst/>
            </a:prstGeom>
          </p:spPr>
        </p:pic>
        <p:pic>
          <p:nvPicPr>
            <p:cNvPr id="72" name="Picture 71" descr="A close up of a light&#10;&#10;Description generated with high confidence">
              <a:extLst>
                <a:ext uri="{FF2B5EF4-FFF2-40B4-BE49-F238E27FC236}">
                  <a16:creationId xmlns:a16="http://schemas.microsoft.com/office/drawing/2014/main" id="{52370F8B-1D08-4372-8931-C2BBE28D80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5023" y="1984955"/>
              <a:ext cx="409745" cy="299306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1" name="Rounded Rectangle 130">
                <a:extLst>
                  <a:ext uri="{FF2B5EF4-FFF2-40B4-BE49-F238E27FC236}">
                    <a16:creationId xmlns:a16="http://schemas.microsoft.com/office/drawing/2014/main" id="{859940A8-D29A-4284-82F4-60B01BF90BC4}"/>
                  </a:ext>
                </a:extLst>
              </p:cNvPr>
              <p:cNvSpPr/>
              <p:nvPr/>
            </p:nvSpPr>
            <p:spPr>
              <a:xfrm>
                <a:off x="654133" y="3653979"/>
                <a:ext cx="8245266" cy="20399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rIns="0"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  <a:cs typeface="Segoe UI Light" panose="020B0502040204020203" pitchFamily="34" charset="0"/>
                  </a:rPr>
                  <a:t>Max</a:t>
                </a:r>
                <a14:m>
                  <m:oMath xmlns:m="http://schemas.openxmlformats.org/officeDocument/2006/math">
                    <m:r>
                      <a:rPr lang="en-IN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Light" panose="020B0502040204020203" pitchFamily="34" charset="0"/>
                      </a:rPr>
                      <m:t> 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Light" panose="020B0502040204020203" pitchFamily="34" charset="0"/>
                          </a:rPr>
                        </m:ctrlPr>
                      </m:naryPr>
                      <m:sub>
                        <m:r>
                          <a:rPr lang="en-US" sz="2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Light" panose="020B0502040204020203" pitchFamily="34" charset="0"/>
                          </a:rPr>
                          <m:t>𝐢</m:t>
                        </m:r>
                      </m:sub>
                      <m:sup/>
                      <m:e>
                        <m:r>
                          <a:rPr lang="en-US" sz="2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Light" panose="020B0502040204020203" pitchFamily="34" charset="0"/>
                          </a:rPr>
                          <m:t>𝐏</m:t>
                        </m:r>
                        <m:d>
                          <m:dPr>
                            <m:endChr m:val="|"/>
                            <m:ctrlP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Light" panose="020B05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4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Light" panose="020B0502040204020203" pitchFamily="34" charset="0"/>
                              </a:rPr>
                              <m:t>𝐌𝐀𝐏</m:t>
                            </m:r>
                            <m:d>
                              <m:dPr>
                                <m:ctrlP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Light" panose="020B05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Light" panose="020B0502040204020203" pitchFamily="34" charset="0"/>
                                  </a:rPr>
                                  <m:t>𝐓</m:t>
                                </m:r>
                              </m:e>
                            </m:d>
                            <m:r>
                              <a:rPr lang="en-US" sz="24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Light" panose="020B0502040204020203" pitchFamily="34" charset="0"/>
                              </a:rPr>
                              <m:t>=</m:t>
                            </m:r>
                            <m:r>
                              <a:rPr lang="en-US" sz="24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Light" panose="020B0502040204020203" pitchFamily="34" charset="0"/>
                              </a:rPr>
                              <m:t>𝐢</m:t>
                            </m:r>
                          </m:e>
                        </m:d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Light" panose="020B05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4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Light" panose="020B0502040204020203" pitchFamily="34" charset="0"/>
                              </a:rPr>
                              <m:t>𝐋</m:t>
                            </m:r>
                          </m:e>
                          <m:sub>
                            <m:r>
                              <a:rPr lang="en-US" sz="24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Light" panose="020B0502040204020203" pitchFamily="34" charset="0"/>
                              </a:rPr>
                              <m:t>𝐢</m:t>
                            </m:r>
                          </m:sub>
                        </m:sSub>
                        <m:r>
                          <a:rPr lang="en-US" sz="2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Light" panose="020B0502040204020203" pitchFamily="34" charset="0"/>
                          </a:rPr>
                          <m:t>)</m:t>
                        </m:r>
                        <m:r>
                          <a:rPr lang="en-US" sz="2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Light" panose="020B0502040204020203" pitchFamily="34" charset="0"/>
                          </a:rPr>
                          <m:t>𝐏</m:t>
                        </m:r>
                        <m:r>
                          <a:rPr lang="en-US" sz="2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Light" panose="020B0502040204020203" pitchFamily="34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Light" panose="020B05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4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Light" panose="020B0502040204020203" pitchFamily="34" charset="0"/>
                              </a:rPr>
                              <m:t>𝐋</m:t>
                            </m:r>
                          </m:e>
                          <m:sub>
                            <m:r>
                              <a:rPr lang="en-US" sz="24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Light" panose="020B0502040204020203" pitchFamily="34" charset="0"/>
                              </a:rPr>
                              <m:t>𝐢</m:t>
                            </m:r>
                          </m:sub>
                        </m:sSub>
                        <m:r>
                          <a:rPr lang="en-US" sz="2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Light" panose="020B0502040204020203" pitchFamily="34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sz="2400" b="1" dirty="0">
                            <a:solidFill>
                              <a:schemeClr val="tx1"/>
                            </a:solidFill>
                            <a:cs typeface="Segoe UI Light" panose="020B0502040204020203" pitchFamily="34" charset="0"/>
                          </a:rPr>
                          <m:t> </m:t>
                        </m:r>
                      </m:e>
                    </m:nary>
                  </m:oMath>
                </a14:m>
                <a:r>
                  <a:rPr lang="en-US" sz="2400" dirty="0">
                    <a:solidFill>
                      <a:schemeClr val="tx1"/>
                    </a:solidFill>
                    <a:cs typeface="Segoe UI Light" panose="020B0502040204020203" pitchFamily="34" charset="0"/>
                  </a:rPr>
                  <a:t>subject to:</a:t>
                </a:r>
                <a14:m>
                  <m:oMath xmlns:m="http://schemas.openxmlformats.org/officeDocument/2006/math">
                    <m:r>
                      <a:rPr lang="en-IN" sz="27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Light" panose="020B0502040204020203" pitchFamily="34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sz="27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Light" panose="020B0502040204020203" pitchFamily="34" charset="0"/>
                          </a:rPr>
                        </m:ctrlPr>
                      </m:dPr>
                      <m:e>
                        <m:r>
                          <a:rPr lang="en-US" sz="27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Light" panose="020B0502040204020203" pitchFamily="34" charset="0"/>
                          </a:rPr>
                          <m:t>𝐓</m:t>
                        </m:r>
                      </m:e>
                    </m:d>
                    <m:r>
                      <a:rPr lang="en-US" sz="27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Light" panose="020B0502040204020203" pitchFamily="34" charset="0"/>
                      </a:rPr>
                      <m:t>≤</m:t>
                    </m:r>
                    <m:r>
                      <a:rPr lang="en-US" sz="27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Light" panose="020B0502040204020203" pitchFamily="34" charset="0"/>
                      </a:rPr>
                      <m:t>𝐁</m:t>
                    </m:r>
                    <m:r>
                      <a:rPr lang="en-US" sz="27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Light" panose="020B0502040204020203" pitchFamily="34" charset="0"/>
                      </a:rPr>
                      <m:t>;</m:t>
                    </m:r>
                    <m:r>
                      <a:rPr lang="en-US" sz="27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Light" panose="020B0502040204020203" pitchFamily="34" charset="0"/>
                      </a:rPr>
                      <m:t>𝐓</m:t>
                    </m:r>
                    <m:r>
                      <a:rPr lang="en-US" sz="27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Light" panose="020B0502040204020203" pitchFamily="34" charset="0"/>
                      </a:rPr>
                      <m:t>⊆</m:t>
                    </m:r>
                    <m:r>
                      <a:rPr lang="en-US" sz="27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Light" panose="020B0502040204020203" pitchFamily="34" charset="0"/>
                      </a:rPr>
                      <m:t>𝐒</m:t>
                    </m:r>
                  </m:oMath>
                </a14:m>
                <a:endParaRPr lang="en-US" sz="2700" b="1" dirty="0">
                  <a:solidFill>
                    <a:schemeClr val="tx1"/>
                  </a:solidFill>
                  <a:cs typeface="Segoe UI Light" panose="020B0502040204020203" pitchFamily="34" charset="0"/>
                </a:endParaRPr>
              </a:p>
              <a:p>
                <a:pPr algn="ctr"/>
                <a:r>
                  <a:rPr lang="en-US" sz="2400" dirty="0">
                    <a:solidFill>
                      <a:schemeClr val="tx1"/>
                    </a:solidFill>
                    <a:cs typeface="Segoe UI Light" panose="020B0502040204020203" pitchFamily="34" charset="0"/>
                  </a:rPr>
                  <a:t>T = sensor subset; S = available sensors; B = budget</a:t>
                </a:r>
              </a:p>
            </p:txBody>
          </p:sp>
        </mc:Choice>
        <mc:Fallback>
          <p:sp>
            <p:nvSpPr>
              <p:cNvPr id="61" name="Rounded Rectangle 130">
                <a:extLst>
                  <a:ext uri="{FF2B5EF4-FFF2-40B4-BE49-F238E27FC236}">
                    <a16:creationId xmlns:a16="http://schemas.microsoft.com/office/drawing/2014/main" id="{859940A8-D29A-4284-82F4-60B01BF90B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133" y="3653979"/>
                <a:ext cx="8245266" cy="2039900"/>
              </a:xfrm>
              <a:prstGeom prst="round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Box 54">
            <a:extLst>
              <a:ext uri="{FF2B5EF4-FFF2-40B4-BE49-F238E27FC236}">
                <a16:creationId xmlns:a16="http://schemas.microsoft.com/office/drawing/2014/main" id="{0703B7E5-680C-4F2D-BDF9-DCB8B944B869}"/>
              </a:ext>
            </a:extLst>
          </p:cNvPr>
          <p:cNvSpPr txBox="1"/>
          <p:nvPr/>
        </p:nvSpPr>
        <p:spPr>
          <a:xfrm>
            <a:off x="2067870" y="1196942"/>
            <a:ext cx="690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</a:t>
            </a:r>
            <a:r>
              <a:rPr lang="en-US" dirty="0"/>
              <a:t>2</a:t>
            </a:r>
            <a:endParaRPr lang="en-US" sz="2800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F03341A-A1D0-4B57-AB79-AA63903A7B80}"/>
              </a:ext>
            </a:extLst>
          </p:cNvPr>
          <p:cNvSpPr txBox="1"/>
          <p:nvPr/>
        </p:nvSpPr>
        <p:spPr>
          <a:xfrm>
            <a:off x="3031729" y="1208796"/>
            <a:ext cx="690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</a:t>
            </a:r>
            <a:r>
              <a:rPr lang="en-US" sz="2000" dirty="0"/>
              <a:t>3</a:t>
            </a:r>
            <a:endParaRPr lang="en-US" sz="2800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C02D966-F5C9-4D0B-9E71-A2E4F925B818}"/>
              </a:ext>
            </a:extLst>
          </p:cNvPr>
          <p:cNvSpPr txBox="1"/>
          <p:nvPr/>
        </p:nvSpPr>
        <p:spPr>
          <a:xfrm>
            <a:off x="1069650" y="1204562"/>
            <a:ext cx="690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</a:t>
            </a:r>
            <a:r>
              <a:rPr lang="en-US" dirty="0"/>
              <a:t>1</a:t>
            </a:r>
            <a:endParaRPr lang="en-US" sz="2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CF050E-2D24-4C3B-98E8-AE10A7EBE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97A6D-E745-4D8B-863E-11FBF3764A1F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FC26BDE-2146-438C-B1BF-DB4B51689E3A}"/>
              </a:ext>
            </a:extLst>
          </p:cNvPr>
          <p:cNvSpPr txBox="1"/>
          <p:nvPr/>
        </p:nvSpPr>
        <p:spPr>
          <a:xfrm>
            <a:off x="3037034" y="2848402"/>
            <a:ext cx="690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L</a:t>
            </a:r>
            <a:r>
              <a:rPr lang="en-US" sz="2000" dirty="0" err="1"/>
              <a:t>m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5120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640"/>
    </mc:Choice>
    <mc:Fallback xmlns="">
      <p:transition spd="slow" advTm="186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9ED77-43CF-44CC-98A0-CC43CEFFC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Content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9A15699-8DDA-4CB6-B2FB-FE5AA1A027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3068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Motivation of Sensor Selection</a:t>
            </a:r>
          </a:p>
          <a:p>
            <a:endParaRPr lang="en-US" dirty="0"/>
          </a:p>
          <a:p>
            <a:r>
              <a:rPr lang="en-US" dirty="0"/>
              <a:t>Problem Formulation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Our Algorithm</a:t>
            </a:r>
          </a:p>
          <a:p>
            <a:endParaRPr lang="en-US" dirty="0">
              <a:solidFill>
                <a:srgbClr val="C0C0C0"/>
              </a:solidFill>
            </a:endParaRPr>
          </a:p>
          <a:p>
            <a:r>
              <a:rPr lang="en-US" dirty="0">
                <a:solidFill>
                  <a:srgbClr val="C0C0C0"/>
                </a:solidFill>
              </a:rPr>
              <a:t>Evaluation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95D3F50-7B82-48CE-A739-6A693015D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97A6D-E745-4D8B-863E-11FBF3764A1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4825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0" y="29818"/>
            <a:ext cx="9144000" cy="1083365"/>
          </a:xfrm>
          <a:noFill/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rgbClr val="C00000"/>
                </a:solidFill>
                <a:cs typeface="Segoe UI Light" panose="020B0502040204020203" pitchFamily="34" charset="0"/>
              </a:rPr>
              <a:t>A “Greedy” Algorithm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58925" y="1341783"/>
            <a:ext cx="4821685" cy="1272208"/>
          </a:xfrm>
          <a:prstGeom prst="wedgeRoundRectCallout">
            <a:avLst>
              <a:gd name="adj1" fmla="val -21926"/>
              <a:gd name="adj2" fmla="val 46095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“</a:t>
            </a:r>
            <a:r>
              <a:rPr lang="en-US" sz="2800" b="1" dirty="0">
                <a:solidFill>
                  <a:schemeClr val="bg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Monotone</a:t>
            </a:r>
            <a:r>
              <a:rPr lang="en-US" sz="2800" dirty="0">
                <a:solidFill>
                  <a:schemeClr val="bg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”:</a:t>
            </a:r>
          </a:p>
          <a:p>
            <a:pPr algn="ctr"/>
            <a:r>
              <a:rPr lang="en-US" sz="2800" dirty="0">
                <a:solidFill>
                  <a:schemeClr val="bg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No sensor has a negative gain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5127050" y="1341783"/>
            <a:ext cx="3925510" cy="1272208"/>
          </a:xfrm>
          <a:prstGeom prst="wedgeRoundRectCallout">
            <a:avLst>
              <a:gd name="adj1" fmla="val -21926"/>
              <a:gd name="adj2" fmla="val 46095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“</a:t>
            </a:r>
            <a:r>
              <a:rPr lang="en-US" sz="2800" b="1" dirty="0">
                <a:solidFill>
                  <a:schemeClr val="bg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Submodular</a:t>
            </a:r>
            <a:r>
              <a:rPr lang="en-US" sz="2800" dirty="0">
                <a:solidFill>
                  <a:schemeClr val="bg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”:</a:t>
            </a:r>
          </a:p>
          <a:p>
            <a:pPr algn="ctr"/>
            <a:r>
              <a:rPr lang="en-US" sz="2800" dirty="0">
                <a:solidFill>
                  <a:schemeClr val="bg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Gains follow law of diminishing returns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978742" y="2928020"/>
            <a:ext cx="11430" cy="2215480"/>
          </a:xfrm>
          <a:prstGeom prst="straightConnector1">
            <a:avLst/>
          </a:prstGeom>
          <a:ln w="50800">
            <a:solidFill>
              <a:schemeClr val="tx1">
                <a:alpha val="3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1013032" y="5132070"/>
            <a:ext cx="3056048" cy="0"/>
          </a:xfrm>
          <a:prstGeom prst="straightConnector1">
            <a:avLst/>
          </a:prstGeom>
          <a:ln w="50800">
            <a:solidFill>
              <a:schemeClr val="tx1">
                <a:alpha val="3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234440" y="5132070"/>
            <a:ext cx="2400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Size of subset</a:t>
            </a:r>
          </a:p>
        </p:txBody>
      </p:sp>
      <p:sp>
        <p:nvSpPr>
          <p:cNvPr id="20" name="TextBox 19"/>
          <p:cNvSpPr txBox="1"/>
          <p:nvPr/>
        </p:nvSpPr>
        <p:spPr>
          <a:xfrm rot="16200000">
            <a:off x="-680532" y="3295234"/>
            <a:ext cx="2400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Accuracy of Localization</a:t>
            </a:r>
          </a:p>
        </p:txBody>
      </p:sp>
      <p:sp>
        <p:nvSpPr>
          <p:cNvPr id="18" name="Freeform 17"/>
          <p:cNvSpPr/>
          <p:nvPr/>
        </p:nvSpPr>
        <p:spPr>
          <a:xfrm>
            <a:off x="1245870" y="3771900"/>
            <a:ext cx="2594610" cy="1131570"/>
          </a:xfrm>
          <a:custGeom>
            <a:avLst/>
            <a:gdLst>
              <a:gd name="connsiteX0" fmla="*/ 0 w 2594610"/>
              <a:gd name="connsiteY0" fmla="*/ 1131570 h 1131570"/>
              <a:gd name="connsiteX1" fmla="*/ 1474470 w 2594610"/>
              <a:gd name="connsiteY1" fmla="*/ 788670 h 1131570"/>
              <a:gd name="connsiteX2" fmla="*/ 1920240 w 2594610"/>
              <a:gd name="connsiteY2" fmla="*/ 308610 h 1131570"/>
              <a:gd name="connsiteX3" fmla="*/ 2400300 w 2594610"/>
              <a:gd name="connsiteY3" fmla="*/ 240030 h 1131570"/>
              <a:gd name="connsiteX4" fmla="*/ 2594610 w 2594610"/>
              <a:gd name="connsiteY4" fmla="*/ 0 h 1131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4610" h="1131570">
                <a:moveTo>
                  <a:pt x="0" y="1131570"/>
                </a:moveTo>
                <a:cubicBezTo>
                  <a:pt x="577215" y="1028700"/>
                  <a:pt x="1154430" y="925830"/>
                  <a:pt x="1474470" y="788670"/>
                </a:cubicBezTo>
                <a:cubicBezTo>
                  <a:pt x="1794510" y="651510"/>
                  <a:pt x="1765935" y="400050"/>
                  <a:pt x="1920240" y="308610"/>
                </a:cubicBezTo>
                <a:cubicBezTo>
                  <a:pt x="2074545" y="217170"/>
                  <a:pt x="2287905" y="291465"/>
                  <a:pt x="2400300" y="240030"/>
                </a:cubicBezTo>
                <a:cubicBezTo>
                  <a:pt x="2512695" y="188595"/>
                  <a:pt x="2553652" y="94297"/>
                  <a:pt x="2594610" y="0"/>
                </a:cubicBezTo>
              </a:path>
            </a:pathLst>
          </a:custGeom>
          <a:noFill/>
          <a:ln w="50800">
            <a:solidFill>
              <a:schemeClr val="accent1">
                <a:shade val="5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5889832" y="2908970"/>
            <a:ext cx="11430" cy="2215480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5924122" y="5113020"/>
            <a:ext cx="3056048" cy="0"/>
          </a:xfrm>
          <a:prstGeom prst="straightConnector1">
            <a:avLst/>
          </a:prstGeom>
          <a:ln w="50800">
            <a:solidFill>
              <a:schemeClr val="tx1">
                <a:alpha val="3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145530" y="5113020"/>
            <a:ext cx="2400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Size of subset</a:t>
            </a:r>
          </a:p>
        </p:txBody>
      </p:sp>
      <p:sp>
        <p:nvSpPr>
          <p:cNvPr id="25" name="TextBox 24"/>
          <p:cNvSpPr txBox="1"/>
          <p:nvPr/>
        </p:nvSpPr>
        <p:spPr>
          <a:xfrm rot="16200000">
            <a:off x="4246919" y="3278803"/>
            <a:ext cx="2400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Accuracy of Detection</a:t>
            </a:r>
          </a:p>
        </p:txBody>
      </p:sp>
      <p:sp>
        <p:nvSpPr>
          <p:cNvPr id="29" name="Freeform 28"/>
          <p:cNvSpPr/>
          <p:nvPr/>
        </p:nvSpPr>
        <p:spPr>
          <a:xfrm>
            <a:off x="6164580" y="3393543"/>
            <a:ext cx="2434590" cy="1372767"/>
          </a:xfrm>
          <a:custGeom>
            <a:avLst/>
            <a:gdLst>
              <a:gd name="connsiteX0" fmla="*/ 0 w 2434590"/>
              <a:gd name="connsiteY0" fmla="*/ 1372767 h 1372767"/>
              <a:gd name="connsiteX1" fmla="*/ 228600 w 2434590"/>
              <a:gd name="connsiteY1" fmla="*/ 629817 h 1372767"/>
              <a:gd name="connsiteX2" fmla="*/ 708660 w 2434590"/>
              <a:gd name="connsiteY2" fmla="*/ 218337 h 1372767"/>
              <a:gd name="connsiteX3" fmla="*/ 1257300 w 2434590"/>
              <a:gd name="connsiteY3" fmla="*/ 58317 h 1372767"/>
              <a:gd name="connsiteX4" fmla="*/ 1725930 w 2434590"/>
              <a:gd name="connsiteY4" fmla="*/ 92607 h 1372767"/>
              <a:gd name="connsiteX5" fmla="*/ 1394460 w 2434590"/>
              <a:gd name="connsiteY5" fmla="*/ 58317 h 1372767"/>
              <a:gd name="connsiteX6" fmla="*/ 2434590 w 2434590"/>
              <a:gd name="connsiteY6" fmla="*/ 1167 h 1372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34590" h="1372767">
                <a:moveTo>
                  <a:pt x="0" y="1372767"/>
                </a:moveTo>
                <a:cubicBezTo>
                  <a:pt x="55245" y="1097494"/>
                  <a:pt x="110490" y="822222"/>
                  <a:pt x="228600" y="629817"/>
                </a:cubicBezTo>
                <a:cubicBezTo>
                  <a:pt x="346710" y="437412"/>
                  <a:pt x="537210" y="313587"/>
                  <a:pt x="708660" y="218337"/>
                </a:cubicBezTo>
                <a:cubicBezTo>
                  <a:pt x="880110" y="123087"/>
                  <a:pt x="1087755" y="79272"/>
                  <a:pt x="1257300" y="58317"/>
                </a:cubicBezTo>
                <a:cubicBezTo>
                  <a:pt x="1426845" y="37362"/>
                  <a:pt x="1703070" y="92607"/>
                  <a:pt x="1725930" y="92607"/>
                </a:cubicBezTo>
                <a:cubicBezTo>
                  <a:pt x="1748790" y="92607"/>
                  <a:pt x="1276350" y="73557"/>
                  <a:pt x="1394460" y="58317"/>
                </a:cubicBezTo>
                <a:cubicBezTo>
                  <a:pt x="1512570" y="43077"/>
                  <a:pt x="2198370" y="-8358"/>
                  <a:pt x="2434590" y="1167"/>
                </a:cubicBezTo>
              </a:path>
            </a:pathLst>
          </a:custGeom>
          <a:noFill/>
          <a:ln w="50800">
            <a:solidFill>
              <a:schemeClr val="accent1">
                <a:shade val="5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7509937" y="3463455"/>
            <a:ext cx="1329690" cy="7772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1440" y="1143755"/>
            <a:ext cx="8877865" cy="5615929"/>
          </a:xfrm>
          <a:prstGeom prst="rect">
            <a:avLst/>
          </a:prstGeom>
          <a:solidFill>
            <a:schemeClr val="bg1"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ounded Rectangle 4"/>
              <p:cNvSpPr/>
              <p:nvPr/>
            </p:nvSpPr>
            <p:spPr>
              <a:xfrm>
                <a:off x="4295837" y="1276455"/>
                <a:ext cx="2987040" cy="940731"/>
              </a:xfrm>
              <a:prstGeom prst="roundRect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Start with empty subset ,</a:t>
                </a:r>
              </a:p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i.e.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ϕ</m:t>
                    </m:r>
                  </m:oMath>
                </a14:m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5837" y="1276455"/>
                <a:ext cx="2987040" cy="940731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/>
          <p:cNvCxnSpPr>
            <a:cxnSpLocks/>
            <a:stCxn id="5" idx="2"/>
          </p:cNvCxnSpPr>
          <p:nvPr/>
        </p:nvCxnSpPr>
        <p:spPr>
          <a:xfrm>
            <a:off x="5789357" y="2217186"/>
            <a:ext cx="0" cy="377284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Rounded Rectangle 26"/>
              <p:cNvSpPr/>
              <p:nvPr/>
            </p:nvSpPr>
            <p:spPr>
              <a:xfrm>
                <a:off x="3808354" y="2600585"/>
                <a:ext cx="4289623" cy="1075089"/>
              </a:xfrm>
              <a:prstGeom prst="roundRect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For all available sensors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\</m:t>
                    </m:r>
                    <m:r>
                      <m:rPr>
                        <m:sty m:val="p"/>
                      </m:rP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T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compute gain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and select the one with highest gain</a:t>
                </a:r>
              </a:p>
            </p:txBody>
          </p:sp>
        </mc:Choice>
        <mc:Fallback>
          <p:sp>
            <p:nvSpPr>
              <p:cNvPr id="27" name="Rounded 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8354" y="2600585"/>
                <a:ext cx="4289623" cy="1075089"/>
              </a:xfrm>
              <a:prstGeom prst="roundRect">
                <a:avLst/>
              </a:prstGeom>
              <a:blipFill>
                <a:blip r:embed="rId5"/>
                <a:stretch>
                  <a:fillRect b="-55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ounded Rectangle 30"/>
          <p:cNvSpPr/>
          <p:nvPr/>
        </p:nvSpPr>
        <p:spPr>
          <a:xfrm>
            <a:off x="4212020" y="6061448"/>
            <a:ext cx="3180695" cy="716805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Return selected sensors</a:t>
            </a:r>
          </a:p>
        </p:txBody>
      </p:sp>
      <p:sp>
        <p:nvSpPr>
          <p:cNvPr id="9" name="Rectangle 8"/>
          <p:cNvSpPr/>
          <p:nvPr/>
        </p:nvSpPr>
        <p:spPr>
          <a:xfrm rot="2830097">
            <a:off x="5172253" y="4291614"/>
            <a:ext cx="1206282" cy="11825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108803" y="4463530"/>
            <a:ext cx="1427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Budget reached?</a:t>
            </a:r>
          </a:p>
        </p:txBody>
      </p:sp>
      <p:cxnSp>
        <p:nvCxnSpPr>
          <p:cNvPr id="33" name="Straight Connector 32"/>
          <p:cNvCxnSpPr>
            <a:cxnSpLocks/>
          </p:cNvCxnSpPr>
          <p:nvPr/>
        </p:nvCxnSpPr>
        <p:spPr>
          <a:xfrm flipH="1">
            <a:off x="3040380" y="4843847"/>
            <a:ext cx="1891346" cy="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cxnSpLocks/>
          </p:cNvCxnSpPr>
          <p:nvPr/>
        </p:nvCxnSpPr>
        <p:spPr>
          <a:xfrm>
            <a:off x="3040380" y="3119080"/>
            <a:ext cx="1" cy="1743817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cxnSpLocks/>
            <a:stCxn id="27" idx="1"/>
          </p:cNvCxnSpPr>
          <p:nvPr/>
        </p:nvCxnSpPr>
        <p:spPr>
          <a:xfrm flipH="1">
            <a:off x="3040380" y="3138130"/>
            <a:ext cx="767974" cy="0"/>
          </a:xfrm>
          <a:prstGeom prst="line">
            <a:avLst/>
          </a:prstGeom>
          <a:ln w="4445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4423696" y="4441735"/>
            <a:ext cx="1228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174694" y="4994220"/>
            <a:ext cx="2865686" cy="1765469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+mj-lt"/>
                <a:cs typeface="Segoe UI Light" panose="020B0502040204020203" pitchFamily="34" charset="0"/>
              </a:rPr>
              <a:t>Approximation factor of 1 – 1/e,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+mj-lt"/>
                <a:cs typeface="Segoe UI Light" panose="020B0502040204020203" pitchFamily="34" charset="0"/>
              </a:rPr>
              <a:t>subject to conditions</a:t>
            </a:r>
          </a:p>
        </p:txBody>
      </p:sp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17F2442E-C4D7-49E8-BA1E-0F6B35797E26}"/>
              </a:ext>
            </a:extLst>
          </p:cNvPr>
          <p:cNvSpPr/>
          <p:nvPr/>
        </p:nvSpPr>
        <p:spPr>
          <a:xfrm>
            <a:off x="91440" y="1477257"/>
            <a:ext cx="3684399" cy="1110041"/>
          </a:xfrm>
          <a:prstGeom prst="wedgeEllipseCallout">
            <a:avLst>
              <a:gd name="adj1" fmla="val 50636"/>
              <a:gd name="adj2" fmla="val 55750"/>
            </a:avLst>
          </a:prstGeom>
          <a:solidFill>
            <a:srgbClr val="DDDD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484331A-B791-4C08-8E7E-221F893C7BC5}"/>
                  </a:ext>
                </a:extLst>
              </p:cNvPr>
              <p:cNvSpPr txBox="1"/>
              <p:nvPr/>
            </p:nvSpPr>
            <p:spPr>
              <a:xfrm>
                <a:off x="199231" y="1639304"/>
                <a:ext cx="3180696" cy="10400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 Light" panose="020B0502040204020203" pitchFamily="34" charset="0"/>
                            </a:rPr>
                          </m:ctrlPr>
                        </m:naryPr>
                        <m:sub>
                          <m:r>
                            <a:rPr lang="en-US" b="1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 Light" panose="020B0502040204020203" pitchFamily="34" charset="0"/>
                            </a:rPr>
                            <m:t>𝐢</m:t>
                          </m:r>
                        </m:sub>
                        <m:sup/>
                        <m:e/>
                      </m:nary>
                      <m:eqArr>
                        <m:eqArrPr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 Light" panose="020B0502040204020203" pitchFamily="34" charset="0"/>
                            </a:rPr>
                          </m:ctrlPr>
                        </m:eqArrPr>
                        <m:e>
                          <m:r>
                            <a:rPr lang="en-US" b="1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 Light" panose="020B0502040204020203" pitchFamily="34" charset="0"/>
                            </a:rPr>
                            <m:t>[</m:t>
                          </m:r>
                          <m:r>
                            <a:rPr lang="en-US" b="1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 Light" panose="020B0502040204020203" pitchFamily="34" charset="0"/>
                            </a:rPr>
                            <m:t>𝐏</m:t>
                          </m:r>
                          <m:d>
                            <m:dPr>
                              <m:endChr m:val="|"/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 Light" panose="020B05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b="1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 Light" panose="020B0502040204020203" pitchFamily="34" charset="0"/>
                                </a:rPr>
                                <m:t>𝐌𝐀𝐏</m:t>
                              </m:r>
                              <m:r>
                                <a:rPr lang="en-US" b="1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 Light" panose="020B0502040204020203" pitchFamily="34" charset="0"/>
                                </a:rPr>
                                <m:t>(</m:t>
                              </m:r>
                              <m:r>
                                <a:rPr lang="en-US" b="1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 Light" panose="020B0502040204020203" pitchFamily="34" charset="0"/>
                                </a:rPr>
                                <m:t>𝐓</m:t>
                              </m:r>
                              <m:r>
                                <a:rPr lang="en-US" b="1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 Light" panose="020B0502040204020203" pitchFamily="34" charset="0"/>
                                </a:rPr>
                                <m:t>∪</m:t>
                              </m:r>
                              <m:r>
                                <m:rPr>
                                  <m:lit/>
                                </m:rPr>
                                <a:rPr lang="en-US" b="1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 Light" panose="020B0502040204020203" pitchFamily="34" charset="0"/>
                                </a:rPr>
                                <m:t>{</m:t>
                              </m:r>
                              <m:sSub>
                                <m:sSub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Segoe UI Light" panose="020B0502040204020203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Segoe UI Light" panose="020B0502040204020203" pitchFamily="34" charset="0"/>
                                    </a:rPr>
                                    <m:t>𝐬</m:t>
                                  </m:r>
                                </m:e>
                                <m:sub>
                                  <m:r>
                                    <a:rPr lang="en-US" b="1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Segoe UI Light" panose="020B0502040204020203" pitchFamily="34" charset="0"/>
                                    </a:rPr>
                                    <m:t>𝐤</m:t>
                                  </m:r>
                                </m:sub>
                              </m:sSub>
                              <m:r>
                                <a:rPr lang="en-US" b="1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 Light" panose="020B0502040204020203" pitchFamily="34" charset="0"/>
                                </a:rPr>
                                <m:t>})=</m:t>
                              </m:r>
                              <m:r>
                                <a:rPr lang="en-US" b="1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 Light" panose="020B0502040204020203" pitchFamily="34" charset="0"/>
                                </a:rPr>
                                <m:t>𝐢</m:t>
                              </m:r>
                            </m:e>
                          </m:d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 Light" panose="020B05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 Light" panose="020B0502040204020203" pitchFamily="34" charset="0"/>
                                </a:rPr>
                                <m:t>𝐋</m:t>
                              </m:r>
                            </m:e>
                            <m:sub>
                              <m:r>
                                <a:rPr lang="en-US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 Light" panose="020B0502040204020203" pitchFamily="34" charset="0"/>
                                </a:rPr>
                                <m:t>𝐢</m:t>
                              </m:r>
                            </m:sub>
                          </m:sSub>
                          <m:r>
                            <a:rPr lang="en-US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 Light" panose="020B0502040204020203" pitchFamily="34" charset="0"/>
                            </a:rPr>
                            <m:t>)</m:t>
                          </m:r>
                        </m:e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 Light" panose="020B0502040204020203" pitchFamily="34" charset="0"/>
                            </a:rPr>
                            <m:t>− </m:t>
                          </m:r>
                          <m:r>
                            <a:rPr lang="en-US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 Light" panose="020B0502040204020203" pitchFamily="34" charset="0"/>
                            </a:rPr>
                            <m:t>𝐏</m:t>
                          </m:r>
                          <m:r>
                            <a:rPr lang="en-US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 Light" panose="020B0502040204020203" pitchFamily="34" charset="0"/>
                            </a:rPr>
                            <m:t>(</m:t>
                          </m:r>
                          <m:r>
                            <a:rPr lang="en-US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 Light" panose="020B0502040204020203" pitchFamily="34" charset="0"/>
                            </a:rPr>
                            <m:t>𝐌𝐀𝐏</m:t>
                          </m:r>
                          <m:d>
                            <m:d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 Light" panose="020B05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 Light" panose="020B0502040204020203" pitchFamily="34" charset="0"/>
                                </a:rPr>
                                <m:t>𝐓</m:t>
                              </m:r>
                            </m:e>
                          </m:d>
                          <m:r>
                            <a:rPr lang="en-US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 Light" panose="020B0502040204020203" pitchFamily="34" charset="0"/>
                            </a:rPr>
                            <m:t>=</m:t>
                          </m:r>
                          <m:r>
                            <a:rPr lang="en-US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 Light" panose="020B0502040204020203" pitchFamily="34" charset="0"/>
                            </a:rPr>
                            <m:t>𝐢</m:t>
                          </m:r>
                          <m:r>
                            <a:rPr lang="en-US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 Light" panose="020B0502040204020203" pitchFamily="34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 Light" panose="020B05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 Light" panose="020B0502040204020203" pitchFamily="34" charset="0"/>
                                </a:rPr>
                                <m:t>𝐋</m:t>
                              </m:r>
                            </m:e>
                            <m:sub>
                              <m:r>
                                <a:rPr lang="en-US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 Light" panose="020B0502040204020203" pitchFamily="34" charset="0"/>
                                </a:rPr>
                                <m:t>𝐢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 Light" panose="020B0502040204020203" pitchFamily="34" charset="0"/>
                            </a:rPr>
                            <m:t>)</m:t>
                          </m:r>
                          <m:r>
                            <a:rPr lang="en-US" b="1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 Light" panose="020B0502040204020203" pitchFamily="34" charset="0"/>
                            </a:rPr>
                            <m:t>]</m:t>
                          </m:r>
                          <m:r>
                            <a:rPr lang="en-US" b="1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 Light" panose="020B0502040204020203" pitchFamily="34" charset="0"/>
                            </a:rPr>
                            <m:t>𝐏</m:t>
                          </m:r>
                          <m:r>
                            <a:rPr lang="en-US" b="1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 Light" panose="020B0502040204020203" pitchFamily="34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1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 Light" panose="020B05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1" i="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 Light" panose="020B0502040204020203" pitchFamily="34" charset="0"/>
                                </a:rPr>
                                <m:t>𝐋</m:t>
                              </m:r>
                            </m:e>
                            <m:sub>
                              <m:r>
                                <a:rPr lang="en-US" b="1" i="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 Light" panose="020B0502040204020203" pitchFamily="34" charset="0"/>
                                </a:rPr>
                                <m:t>𝐢</m:t>
                              </m:r>
                            </m:sub>
                          </m:sSub>
                          <m:r>
                            <a:rPr lang="en-US" b="1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 Light" panose="020B0502040204020203" pitchFamily="34" charset="0"/>
                            </a:rPr>
                            <m:t>)</m:t>
                          </m:r>
                        </m:e>
                      </m:eqArr>
                    </m:oMath>
                  </m:oMathPara>
                </a14:m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484331A-B791-4C08-8E7E-221F893C7B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231" y="1639304"/>
                <a:ext cx="3180696" cy="1040028"/>
              </a:xfrm>
              <a:prstGeom prst="rect">
                <a:avLst/>
              </a:prstGeom>
              <a:blipFill>
                <a:blip r:embed="rId6"/>
                <a:stretch>
                  <a:fillRect r="-403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58E3E69A-279A-43D4-A014-133C35A48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/>
          <a:p>
            <a:fld id="{55F97A6D-E745-4D8B-863E-11FBF3764A1F}" type="slidenum">
              <a:rPr lang="en-US" smtClean="0"/>
              <a:pPr/>
              <a:t>18</a:t>
            </a:fld>
            <a:endParaRPr lang="en-US"/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E44F2021-0055-4629-A937-8CEEA27423A9}"/>
              </a:ext>
            </a:extLst>
          </p:cNvPr>
          <p:cNvCxnSpPr>
            <a:cxnSpLocks/>
          </p:cNvCxnSpPr>
          <p:nvPr/>
        </p:nvCxnSpPr>
        <p:spPr>
          <a:xfrm>
            <a:off x="5789357" y="3683592"/>
            <a:ext cx="0" cy="377284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D3326930-5BFE-4571-8B93-34B8B50BC169}"/>
              </a:ext>
            </a:extLst>
          </p:cNvPr>
          <p:cNvCxnSpPr>
            <a:cxnSpLocks/>
          </p:cNvCxnSpPr>
          <p:nvPr/>
        </p:nvCxnSpPr>
        <p:spPr>
          <a:xfrm>
            <a:off x="5756344" y="5703214"/>
            <a:ext cx="0" cy="377284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657093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640"/>
    </mc:Choice>
    <mc:Fallback xmlns="">
      <p:transition spd="slow" advTm="186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1" grpId="0" animBg="1"/>
      <p:bldP spid="9" grpId="0" animBg="1"/>
      <p:bldP spid="10" grpId="0"/>
      <p:bldP spid="47" grpId="0"/>
      <p:bldP spid="49" grpId="0" animBg="1"/>
      <p:bldP spid="2" grpId="0" animBg="1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0" y="-44181"/>
            <a:ext cx="9144000" cy="1083365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rgbClr val="C00000"/>
                </a:solidFill>
                <a:cs typeface="Segoe UI Light" panose="020B0502040204020203" pitchFamily="34" charset="0"/>
              </a:rPr>
              <a:t>Two Key Conditions on Objective Function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647272" y="5741464"/>
            <a:ext cx="8245268" cy="932533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cs typeface="Segoe UI Light" panose="020B0502040204020203" pitchFamily="34" charset="0"/>
              </a:rPr>
              <a:t>Monotone submodular objectives have </a:t>
            </a:r>
            <a:r>
              <a:rPr lang="en-US" sz="2800" dirty="0">
                <a:solidFill>
                  <a:srgbClr val="FF0000"/>
                </a:solidFill>
                <a:cs typeface="Segoe UI Light" panose="020B0502040204020203" pitchFamily="34" charset="0"/>
              </a:rPr>
              <a:t>approximation results </a:t>
            </a:r>
            <a:r>
              <a:rPr lang="en-US" sz="2800" dirty="0">
                <a:solidFill>
                  <a:schemeClr val="tx1"/>
                </a:solidFill>
                <a:cs typeface="Segoe UI Light" panose="020B0502040204020203" pitchFamily="34" charset="0"/>
              </a:rPr>
              <a:t>using greedy algorithm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58925" y="1341783"/>
            <a:ext cx="4821685" cy="1272208"/>
          </a:xfrm>
          <a:prstGeom prst="wedgeRoundRectCallout">
            <a:avLst>
              <a:gd name="adj1" fmla="val -21926"/>
              <a:gd name="adj2" fmla="val 46095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cs typeface="Segoe UI Light" panose="020B0502040204020203" pitchFamily="34" charset="0"/>
              </a:rPr>
              <a:t>“</a:t>
            </a:r>
            <a:r>
              <a:rPr lang="en-US" sz="2800" b="1" dirty="0">
                <a:solidFill>
                  <a:schemeClr val="tx1"/>
                </a:solidFill>
                <a:cs typeface="Segoe UI Light" panose="020B0502040204020203" pitchFamily="34" charset="0"/>
              </a:rPr>
              <a:t>Monotone</a:t>
            </a:r>
            <a:r>
              <a:rPr lang="en-US" sz="2800" dirty="0">
                <a:solidFill>
                  <a:schemeClr val="tx1"/>
                </a:solidFill>
                <a:cs typeface="Segoe UI Light" panose="020B0502040204020203" pitchFamily="34" charset="0"/>
              </a:rPr>
              <a:t>”: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  <a:cs typeface="Segoe UI Light" panose="020B0502040204020203" pitchFamily="34" charset="0"/>
              </a:rPr>
              <a:t>No sensor has a negative gain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5127050" y="1341783"/>
            <a:ext cx="3925510" cy="1272208"/>
          </a:xfrm>
          <a:prstGeom prst="wedgeRoundRectCallout">
            <a:avLst>
              <a:gd name="adj1" fmla="val -21926"/>
              <a:gd name="adj2" fmla="val 46095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+mj-lt"/>
                <a:cs typeface="Segoe UI Light" panose="020B0502040204020203" pitchFamily="34" charset="0"/>
              </a:rPr>
              <a:t>“</a:t>
            </a:r>
            <a:r>
              <a:rPr lang="en-US" sz="2800" b="1" dirty="0">
                <a:solidFill>
                  <a:schemeClr val="tx1"/>
                </a:solidFill>
                <a:latin typeface="+mj-lt"/>
                <a:cs typeface="Segoe UI Light" panose="020B0502040204020203" pitchFamily="34" charset="0"/>
              </a:rPr>
              <a:t>Submodular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Segoe UI Light" panose="020B0502040204020203" pitchFamily="34" charset="0"/>
              </a:rPr>
              <a:t>”: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+mj-lt"/>
                <a:cs typeface="Segoe UI Light" panose="020B0502040204020203" pitchFamily="34" charset="0"/>
              </a:rPr>
              <a:t>Gains follow law of diminishing returns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978742" y="2947070"/>
            <a:ext cx="11430" cy="2215480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1013032" y="5132070"/>
            <a:ext cx="3056048" cy="0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245870" y="5270303"/>
            <a:ext cx="2400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Size of subset</a:t>
            </a:r>
          </a:p>
        </p:txBody>
      </p:sp>
      <p:sp>
        <p:nvSpPr>
          <p:cNvPr id="20" name="TextBox 19"/>
          <p:cNvSpPr txBox="1"/>
          <p:nvPr/>
        </p:nvSpPr>
        <p:spPr>
          <a:xfrm rot="16200000">
            <a:off x="-664171" y="3297853"/>
            <a:ext cx="2400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Accuracy of Localization</a:t>
            </a:r>
          </a:p>
        </p:txBody>
      </p:sp>
      <p:sp>
        <p:nvSpPr>
          <p:cNvPr id="18" name="Freeform 17"/>
          <p:cNvSpPr/>
          <p:nvPr/>
        </p:nvSpPr>
        <p:spPr>
          <a:xfrm>
            <a:off x="1245870" y="3771900"/>
            <a:ext cx="2594610" cy="1131570"/>
          </a:xfrm>
          <a:custGeom>
            <a:avLst/>
            <a:gdLst>
              <a:gd name="connsiteX0" fmla="*/ 0 w 2594610"/>
              <a:gd name="connsiteY0" fmla="*/ 1131570 h 1131570"/>
              <a:gd name="connsiteX1" fmla="*/ 1474470 w 2594610"/>
              <a:gd name="connsiteY1" fmla="*/ 788670 h 1131570"/>
              <a:gd name="connsiteX2" fmla="*/ 1920240 w 2594610"/>
              <a:gd name="connsiteY2" fmla="*/ 308610 h 1131570"/>
              <a:gd name="connsiteX3" fmla="*/ 2400300 w 2594610"/>
              <a:gd name="connsiteY3" fmla="*/ 240030 h 1131570"/>
              <a:gd name="connsiteX4" fmla="*/ 2594610 w 2594610"/>
              <a:gd name="connsiteY4" fmla="*/ 0 h 1131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4610" h="1131570">
                <a:moveTo>
                  <a:pt x="0" y="1131570"/>
                </a:moveTo>
                <a:cubicBezTo>
                  <a:pt x="577215" y="1028700"/>
                  <a:pt x="1154430" y="925830"/>
                  <a:pt x="1474470" y="788670"/>
                </a:cubicBezTo>
                <a:cubicBezTo>
                  <a:pt x="1794510" y="651510"/>
                  <a:pt x="1765935" y="400050"/>
                  <a:pt x="1920240" y="308610"/>
                </a:cubicBezTo>
                <a:cubicBezTo>
                  <a:pt x="2074545" y="217170"/>
                  <a:pt x="2287905" y="291465"/>
                  <a:pt x="2400300" y="240030"/>
                </a:cubicBezTo>
                <a:cubicBezTo>
                  <a:pt x="2512695" y="188595"/>
                  <a:pt x="2553652" y="94297"/>
                  <a:pt x="2594610" y="0"/>
                </a:cubicBezTo>
              </a:path>
            </a:pathLst>
          </a:cu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5508832" y="2928020"/>
            <a:ext cx="11430" cy="2215480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5533597" y="5113020"/>
            <a:ext cx="3056048" cy="0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783580" y="5272539"/>
            <a:ext cx="2400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Size of subset</a:t>
            </a:r>
          </a:p>
        </p:txBody>
      </p:sp>
      <p:sp>
        <p:nvSpPr>
          <p:cNvPr id="25" name="TextBox 24"/>
          <p:cNvSpPr txBox="1"/>
          <p:nvPr/>
        </p:nvSpPr>
        <p:spPr>
          <a:xfrm rot="16200000">
            <a:off x="3865919" y="3278803"/>
            <a:ext cx="2400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Accuracy of Localization</a:t>
            </a:r>
          </a:p>
        </p:txBody>
      </p:sp>
      <p:sp>
        <p:nvSpPr>
          <p:cNvPr id="8" name="Freeform 7"/>
          <p:cNvSpPr/>
          <p:nvPr/>
        </p:nvSpPr>
        <p:spPr>
          <a:xfrm>
            <a:off x="5830645" y="3538214"/>
            <a:ext cx="2334409" cy="1195152"/>
          </a:xfrm>
          <a:custGeom>
            <a:avLst/>
            <a:gdLst>
              <a:gd name="connsiteX0" fmla="*/ 0 w 2334409"/>
              <a:gd name="connsiteY0" fmla="*/ 1185731 h 1185731"/>
              <a:gd name="connsiteX1" fmla="*/ 1032734 w 2334409"/>
              <a:gd name="connsiteY1" fmla="*/ 228300 h 1185731"/>
              <a:gd name="connsiteX2" fmla="*/ 1624404 w 2334409"/>
              <a:gd name="connsiteY2" fmla="*/ 56178 h 1185731"/>
              <a:gd name="connsiteX3" fmla="*/ 2334409 w 2334409"/>
              <a:gd name="connsiteY3" fmla="*/ 2390 h 1185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34409" h="1185731">
                <a:moveTo>
                  <a:pt x="0" y="1185731"/>
                </a:moveTo>
                <a:cubicBezTo>
                  <a:pt x="381000" y="801145"/>
                  <a:pt x="762000" y="416559"/>
                  <a:pt x="1032734" y="228300"/>
                </a:cubicBezTo>
                <a:cubicBezTo>
                  <a:pt x="1303468" y="40041"/>
                  <a:pt x="1407458" y="93830"/>
                  <a:pt x="1624404" y="56178"/>
                </a:cubicBezTo>
                <a:cubicBezTo>
                  <a:pt x="1841350" y="18526"/>
                  <a:pt x="2207110" y="-8368"/>
                  <a:pt x="2334409" y="2390"/>
                </a:cubicBezTo>
              </a:path>
            </a:pathLst>
          </a:custGeom>
          <a:ln w="539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EA24D80-2C76-4081-BABC-E07E2B0AC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97A6D-E745-4D8B-863E-11FBF3764A1F}" type="slidenum">
              <a:rPr lang="en-US" smtClean="0"/>
              <a:pPr/>
              <a:t>19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678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640"/>
    </mc:Choice>
    <mc:Fallback xmlns="">
      <p:transition spd="slow" advTm="186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6" grpId="0" animBg="1"/>
      <p:bldP spid="7" grpId="0" animBg="1"/>
      <p:bldP spid="17" grpId="0"/>
      <p:bldP spid="20" grpId="0"/>
      <p:bldP spid="18" grpId="0" animBg="1"/>
      <p:bldP spid="24" grpId="0"/>
      <p:bldP spid="25" grpId="0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1">
            <a:extLst>
              <a:ext uri="{FF2B5EF4-FFF2-40B4-BE49-F238E27FC236}">
                <a16:creationId xmlns:a16="http://schemas.microsoft.com/office/drawing/2014/main" id="{D063F659-8D00-4ACF-BBB2-18FAB95F2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12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Rising Threat of Unauthorized Transmission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314422" y="85252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dirty="0">
              <a:latin typeface="+mn-lt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914400" y="1164122"/>
            <a:ext cx="5648568" cy="4655765"/>
            <a:chOff x="1532990" y="1094940"/>
            <a:chExt cx="5648568" cy="4655765"/>
          </a:xfrm>
        </p:grpSpPr>
        <p:sp>
          <p:nvSpPr>
            <p:cNvPr id="20" name="Rectangle 19"/>
            <p:cNvSpPr/>
            <p:nvPr/>
          </p:nvSpPr>
          <p:spPr>
            <a:xfrm>
              <a:off x="1565440" y="1094940"/>
              <a:ext cx="5605922" cy="4655765"/>
            </a:xfrm>
            <a:prstGeom prst="rect">
              <a:avLst/>
            </a:prstGeom>
            <a:solidFill>
              <a:schemeClr val="bg1">
                <a:alpha val="3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FilmGrain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2990" y="1146029"/>
              <a:ext cx="5648568" cy="458954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" name="Rectangle 1"/>
          <p:cNvSpPr/>
          <p:nvPr/>
        </p:nvSpPr>
        <p:spPr>
          <a:xfrm>
            <a:off x="930172" y="1195010"/>
            <a:ext cx="5648568" cy="4604676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6" name="Picture 105">
            <a:extLst>
              <a:ext uri="{FF2B5EF4-FFF2-40B4-BE49-F238E27FC236}">
                <a16:creationId xmlns:a16="http://schemas.microsoft.com/office/drawing/2014/main" id="{D736C0D6-DF64-4E30-B89B-B1618B0E80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110" y="2412237"/>
            <a:ext cx="330073" cy="645840"/>
          </a:xfrm>
          <a:prstGeom prst="rect">
            <a:avLst/>
          </a:prstGeom>
        </p:spPr>
      </p:pic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ECA9474F-AA26-4E8C-B794-CF4AD49860F7}"/>
              </a:ext>
            </a:extLst>
          </p:cNvPr>
          <p:cNvCxnSpPr>
            <a:cxnSpLocks/>
          </p:cNvCxnSpPr>
          <p:nvPr/>
        </p:nvCxnSpPr>
        <p:spPr>
          <a:xfrm>
            <a:off x="2012273" y="1819233"/>
            <a:ext cx="264089" cy="755496"/>
          </a:xfrm>
          <a:prstGeom prst="straightConnector1">
            <a:avLst/>
          </a:prstGeom>
          <a:ln w="66675">
            <a:solidFill>
              <a:schemeClr val="tx1"/>
            </a:solidFill>
            <a:headEnd type="oval"/>
            <a:tailEnd type="triangle"/>
          </a:ln>
          <a:effectLst>
            <a:outerShdw blurRad="50800" dist="38100" dir="2700000" algn="tl" rotWithShape="0">
              <a:srgbClr val="C00000">
                <a:alpha val="40000"/>
              </a:srgbClr>
            </a:outerShdw>
            <a:reflection blurRad="6350" stA="50000" endA="300" endPos="385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ectangle: Rounded Corners 29">
            <a:extLst>
              <a:ext uri="{FF2B5EF4-FFF2-40B4-BE49-F238E27FC236}">
                <a16:creationId xmlns:a16="http://schemas.microsoft.com/office/drawing/2014/main" id="{EF9EBC4A-499C-44D2-AE2C-60DEA9C35874}"/>
              </a:ext>
            </a:extLst>
          </p:cNvPr>
          <p:cNvSpPr/>
          <p:nvPr/>
        </p:nvSpPr>
        <p:spPr>
          <a:xfrm>
            <a:off x="942162" y="1273421"/>
            <a:ext cx="3194619" cy="742307"/>
          </a:xfrm>
          <a:prstGeom prst="roundRect">
            <a:avLst>
              <a:gd name="adj" fmla="val 16503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9096" tIns="34548" rIns="69096" bIns="345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Intruder</a:t>
            </a:r>
            <a:b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</a:b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(Unauthorized transmitter)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1AE48D-BDCD-4703-89B9-91CCABE3F8FC}"/>
              </a:ext>
            </a:extLst>
          </p:cNvPr>
          <p:cNvSpPr txBox="1"/>
          <p:nvPr/>
        </p:nvSpPr>
        <p:spPr>
          <a:xfrm>
            <a:off x="2749371" y="2518965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87" name="Picture 86" descr="A drawing of a cartoon character&#10;&#10;Description generated with high confidence">
            <a:extLst>
              <a:ext uri="{FF2B5EF4-FFF2-40B4-BE49-F238E27FC236}">
                <a16:creationId xmlns:a16="http://schemas.microsoft.com/office/drawing/2014/main" id="{B6889158-BBDB-45AA-9BE2-A3C78F4A9A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931" y="2527241"/>
            <a:ext cx="901780" cy="673159"/>
          </a:xfrm>
          <a:prstGeom prst="rect">
            <a:avLst/>
          </a:prstGeom>
        </p:spPr>
      </p:pic>
      <p:pic>
        <p:nvPicPr>
          <p:cNvPr id="107" name="Picture 106" descr="A close up of a light&#10;&#10;Description generated with high confidence">
            <a:extLst>
              <a:ext uri="{FF2B5EF4-FFF2-40B4-BE49-F238E27FC236}">
                <a16:creationId xmlns:a16="http://schemas.microsoft.com/office/drawing/2014/main" id="{BA5146DC-BD59-44DF-8D67-F5CFE73F1FF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187" y="2155365"/>
            <a:ext cx="409745" cy="299306"/>
          </a:xfrm>
          <a:prstGeom prst="rect">
            <a:avLst/>
          </a:prstGeom>
        </p:spPr>
      </p:pic>
      <p:sp>
        <p:nvSpPr>
          <p:cNvPr id="108" name="Rounded Rectangle 78">
            <a:extLst>
              <a:ext uri="{FF2B5EF4-FFF2-40B4-BE49-F238E27FC236}">
                <a16:creationId xmlns:a16="http://schemas.microsoft.com/office/drawing/2014/main" id="{38CCA7E3-8975-473F-A7C5-05168ECDD03B}"/>
              </a:ext>
            </a:extLst>
          </p:cNvPr>
          <p:cNvSpPr/>
          <p:nvPr/>
        </p:nvSpPr>
        <p:spPr>
          <a:xfrm>
            <a:off x="609600" y="5876396"/>
            <a:ext cx="8245268" cy="932533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egoe UI Light" panose="020B0502040204020203" pitchFamily="34" charset="0"/>
              </a:rPr>
              <a:t>How can we </a:t>
            </a:r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egoe UI Light" panose="020B0502040204020203" pitchFamily="34" charset="0"/>
              </a:rPr>
              <a:t>monitor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Segoe UI Light" panose="020B0502040204020203" pitchFamily="34" charset="0"/>
              </a:rPr>
              <a:t> spectrum?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2FFACB-413A-4D5D-899E-B18E4A3E7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97A6D-E745-4D8B-863E-11FBF3764A1F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5F43571-A427-4F84-90F3-76831898E6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011" y="1189940"/>
            <a:ext cx="4919472" cy="256709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FA0F5CD-917C-4C3C-971B-AFF4C06251B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674" y="3810000"/>
            <a:ext cx="7190809" cy="1972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688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0" y="29818"/>
            <a:ext cx="9144000" cy="1083365"/>
          </a:xfrm>
          <a:noFill/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rgbClr val="C00000"/>
                </a:solidFill>
                <a:cs typeface="Segoe UI Light" panose="020B0502040204020203" pitchFamily="34" charset="0"/>
              </a:rPr>
              <a:t>Case of Two Locations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58925" y="1341783"/>
            <a:ext cx="4821685" cy="1272208"/>
          </a:xfrm>
          <a:prstGeom prst="wedgeRoundRectCallout">
            <a:avLst>
              <a:gd name="adj1" fmla="val -21926"/>
              <a:gd name="adj2" fmla="val 46095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“</a:t>
            </a:r>
            <a:r>
              <a:rPr lang="en-US" sz="2800" b="1" dirty="0">
                <a:solidFill>
                  <a:schemeClr val="bg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Monotone</a:t>
            </a:r>
            <a:r>
              <a:rPr lang="en-US" sz="2800" dirty="0">
                <a:solidFill>
                  <a:schemeClr val="bg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”:</a:t>
            </a:r>
          </a:p>
          <a:p>
            <a:pPr algn="ctr"/>
            <a:r>
              <a:rPr lang="en-US" sz="2800" dirty="0">
                <a:solidFill>
                  <a:schemeClr val="bg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No sensor has a negative gain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5127050" y="1341783"/>
            <a:ext cx="3925510" cy="1272208"/>
          </a:xfrm>
          <a:prstGeom prst="wedgeRoundRectCallout">
            <a:avLst>
              <a:gd name="adj1" fmla="val -21926"/>
              <a:gd name="adj2" fmla="val 46095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“</a:t>
            </a:r>
            <a:r>
              <a:rPr lang="en-US" sz="2800" b="1" dirty="0">
                <a:solidFill>
                  <a:schemeClr val="bg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Submodular</a:t>
            </a:r>
            <a:r>
              <a:rPr lang="en-US" sz="2800" dirty="0">
                <a:solidFill>
                  <a:schemeClr val="bg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”:</a:t>
            </a:r>
          </a:p>
          <a:p>
            <a:pPr algn="ctr"/>
            <a:r>
              <a:rPr lang="en-US" sz="2800" dirty="0">
                <a:solidFill>
                  <a:schemeClr val="bg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Gains follow law of diminishing returns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978742" y="2928020"/>
            <a:ext cx="11430" cy="2215480"/>
          </a:xfrm>
          <a:prstGeom prst="straightConnector1">
            <a:avLst/>
          </a:prstGeom>
          <a:ln w="50800">
            <a:solidFill>
              <a:schemeClr val="tx1">
                <a:alpha val="3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1013032" y="5132070"/>
            <a:ext cx="3056048" cy="0"/>
          </a:xfrm>
          <a:prstGeom prst="straightConnector1">
            <a:avLst/>
          </a:prstGeom>
          <a:ln w="50800">
            <a:solidFill>
              <a:schemeClr val="tx1">
                <a:alpha val="3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234440" y="5132070"/>
            <a:ext cx="2400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Size of subset</a:t>
            </a:r>
          </a:p>
        </p:txBody>
      </p:sp>
      <p:sp>
        <p:nvSpPr>
          <p:cNvPr id="20" name="TextBox 19"/>
          <p:cNvSpPr txBox="1"/>
          <p:nvPr/>
        </p:nvSpPr>
        <p:spPr>
          <a:xfrm rot="16200000">
            <a:off x="-680532" y="3295234"/>
            <a:ext cx="2400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Accuracy of Localization</a:t>
            </a:r>
          </a:p>
        </p:txBody>
      </p:sp>
      <p:sp>
        <p:nvSpPr>
          <p:cNvPr id="18" name="Freeform 17"/>
          <p:cNvSpPr/>
          <p:nvPr/>
        </p:nvSpPr>
        <p:spPr>
          <a:xfrm>
            <a:off x="1245870" y="3771900"/>
            <a:ext cx="2594610" cy="1131570"/>
          </a:xfrm>
          <a:custGeom>
            <a:avLst/>
            <a:gdLst>
              <a:gd name="connsiteX0" fmla="*/ 0 w 2594610"/>
              <a:gd name="connsiteY0" fmla="*/ 1131570 h 1131570"/>
              <a:gd name="connsiteX1" fmla="*/ 1474470 w 2594610"/>
              <a:gd name="connsiteY1" fmla="*/ 788670 h 1131570"/>
              <a:gd name="connsiteX2" fmla="*/ 1920240 w 2594610"/>
              <a:gd name="connsiteY2" fmla="*/ 308610 h 1131570"/>
              <a:gd name="connsiteX3" fmla="*/ 2400300 w 2594610"/>
              <a:gd name="connsiteY3" fmla="*/ 240030 h 1131570"/>
              <a:gd name="connsiteX4" fmla="*/ 2594610 w 2594610"/>
              <a:gd name="connsiteY4" fmla="*/ 0 h 1131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4610" h="1131570">
                <a:moveTo>
                  <a:pt x="0" y="1131570"/>
                </a:moveTo>
                <a:cubicBezTo>
                  <a:pt x="577215" y="1028700"/>
                  <a:pt x="1154430" y="925830"/>
                  <a:pt x="1474470" y="788670"/>
                </a:cubicBezTo>
                <a:cubicBezTo>
                  <a:pt x="1794510" y="651510"/>
                  <a:pt x="1765935" y="400050"/>
                  <a:pt x="1920240" y="308610"/>
                </a:cubicBezTo>
                <a:cubicBezTo>
                  <a:pt x="2074545" y="217170"/>
                  <a:pt x="2287905" y="291465"/>
                  <a:pt x="2400300" y="240030"/>
                </a:cubicBezTo>
                <a:cubicBezTo>
                  <a:pt x="2512695" y="188595"/>
                  <a:pt x="2553652" y="94297"/>
                  <a:pt x="2594610" y="0"/>
                </a:cubicBezTo>
              </a:path>
            </a:pathLst>
          </a:custGeom>
          <a:noFill/>
          <a:ln w="50800">
            <a:solidFill>
              <a:schemeClr val="accent1">
                <a:shade val="5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1440" y="1143755"/>
            <a:ext cx="8877865" cy="561592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>
            <a:cxnSpLocks/>
          </p:cNvCxnSpPr>
          <p:nvPr/>
        </p:nvCxnSpPr>
        <p:spPr>
          <a:xfrm flipH="1">
            <a:off x="3040380" y="3234355"/>
            <a:ext cx="26643" cy="1647592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Speech Bubble: Rectangle with Corners Rounded 10">
                <a:extLst>
                  <a:ext uri="{FF2B5EF4-FFF2-40B4-BE49-F238E27FC236}">
                    <a16:creationId xmlns:a16="http://schemas.microsoft.com/office/drawing/2014/main" id="{2A9756F8-6A97-4A8E-AB22-0B06798A34A4}"/>
                  </a:ext>
                </a:extLst>
              </p:cNvPr>
              <p:cNvSpPr/>
              <p:nvPr/>
            </p:nvSpPr>
            <p:spPr>
              <a:xfrm>
                <a:off x="264106" y="5191519"/>
                <a:ext cx="2185157" cy="1372764"/>
              </a:xfrm>
              <a:prstGeom prst="wedgeRoundRectCallout">
                <a:avLst>
                  <a:gd name="adj1" fmla="val -21669"/>
                  <a:gd name="adj2" fmla="val -78899"/>
                  <a:gd name="adj3" fmla="val 16667"/>
                </a:avLst>
              </a:prstGeom>
              <a:solidFill>
                <a:srgbClr val="C0C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𝑮</m:t>
                      </m:r>
                      <m:r>
                        <a:rPr lang="en-IN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IN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𝑻</m:t>
                      </m:r>
                      <m:r>
                        <a:rPr lang="en-IN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I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en-I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r>
                        <a:rPr lang="en-IN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2900" indent="-342900">
                  <a:buAutoNum type="arabicParenR"/>
                </a:pPr>
                <a:r>
                  <a:rPr lang="en-US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Always positive</a:t>
                </a:r>
              </a:p>
              <a:p>
                <a:pPr marL="342900" indent="-342900">
                  <a:buAutoNum type="arabicParenR"/>
                </a:pPr>
                <a:r>
                  <a:rPr lang="en-US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Reduces with increase in |T|</a:t>
                </a:r>
              </a:p>
            </p:txBody>
          </p:sp>
        </mc:Choice>
        <mc:Fallback>
          <p:sp>
            <p:nvSpPr>
              <p:cNvPr id="11" name="Speech Bubble: Rectangle with Corners Rounded 10">
                <a:extLst>
                  <a:ext uri="{FF2B5EF4-FFF2-40B4-BE49-F238E27FC236}">
                    <a16:creationId xmlns:a16="http://schemas.microsoft.com/office/drawing/2014/main" id="{2A9756F8-6A97-4A8E-AB22-0B06798A34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106" y="5191519"/>
                <a:ext cx="2185157" cy="1372764"/>
              </a:xfrm>
              <a:prstGeom prst="wedgeRoundRectCallout">
                <a:avLst>
                  <a:gd name="adj1" fmla="val -21669"/>
                  <a:gd name="adj2" fmla="val -78899"/>
                  <a:gd name="adj3" fmla="val 16667"/>
                </a:avLst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Speech Bubble: Oval 37">
            <a:extLst>
              <a:ext uri="{FF2B5EF4-FFF2-40B4-BE49-F238E27FC236}">
                <a16:creationId xmlns:a16="http://schemas.microsoft.com/office/drawing/2014/main" id="{18E95ED6-581E-4A48-A357-5AF239B58327}"/>
              </a:ext>
            </a:extLst>
          </p:cNvPr>
          <p:cNvSpPr/>
          <p:nvPr/>
        </p:nvSpPr>
        <p:spPr>
          <a:xfrm>
            <a:off x="91440" y="1477257"/>
            <a:ext cx="3684399" cy="1110041"/>
          </a:xfrm>
          <a:prstGeom prst="wedgeEllipseCallout">
            <a:avLst>
              <a:gd name="adj1" fmla="val 51055"/>
              <a:gd name="adj2" fmla="val 61389"/>
            </a:avLst>
          </a:prstGeom>
          <a:solidFill>
            <a:srgbClr val="DDDD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4E61071-CB98-41C1-8327-4359707C816B}"/>
                  </a:ext>
                </a:extLst>
              </p:cNvPr>
              <p:cNvSpPr txBox="1"/>
              <p:nvPr/>
            </p:nvSpPr>
            <p:spPr>
              <a:xfrm>
                <a:off x="199231" y="1639304"/>
                <a:ext cx="3180696" cy="10400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 Light" panose="020B0502040204020203" pitchFamily="34" charset="0"/>
                            </a:rPr>
                          </m:ctrlPr>
                        </m:naryPr>
                        <m:sub>
                          <m:r>
                            <a:rPr lang="en-US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 Light" panose="020B0502040204020203" pitchFamily="34" charset="0"/>
                            </a:rPr>
                            <m:t>𝑖</m:t>
                          </m:r>
                        </m:sub>
                        <m:sup/>
                        <m:e/>
                      </m:nary>
                      <m:eqArr>
                        <m:eqArr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 Light" panose="020B0502040204020203" pitchFamily="34" charset="0"/>
                            </a:rPr>
                          </m:ctrlPr>
                        </m:eqArrPr>
                        <m:e>
                          <m:r>
                            <a:rPr lang="en-US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 Light" panose="020B0502040204020203" pitchFamily="34" charset="0"/>
                            </a:rPr>
                            <m:t>[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 Light" panose="020B0502040204020203" pitchFamily="34" charset="0"/>
                            </a:rPr>
                            <m:t>𝑃</m:t>
                          </m:r>
                          <m:d>
                            <m:dPr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 Light" panose="020B05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 Light" panose="020B0502040204020203" pitchFamily="34" charset="0"/>
                                </a:rPr>
                                <m:t>𝑀𝐴𝑃</m:t>
                              </m:r>
                              <m:r>
                                <a:rPr lang="en-US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 Light" panose="020B0502040204020203" pitchFamily="34" charset="0"/>
                                </a:rPr>
                                <m:t>(</m:t>
                              </m:r>
                              <m:r>
                                <a:rPr lang="en-US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 Light" panose="020B0502040204020203" pitchFamily="34" charset="0"/>
                                </a:rPr>
                                <m:t>𝑇</m:t>
                              </m:r>
                              <m:r>
                                <a:rPr lang="en-US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 Light" panose="020B0502040204020203" pitchFamily="34" charset="0"/>
                                </a:rPr>
                                <m:t>∪</m:t>
                              </m:r>
                              <m:r>
                                <m:rPr>
                                  <m:lit/>
                                </m:rPr>
                                <a:rPr lang="en-US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 Light" panose="020B0502040204020203" pitchFamily="34" charset="0"/>
                                </a:rPr>
                                <m:t>{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Segoe UI Light" panose="020B0502040204020203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Segoe UI Light" panose="020B0502040204020203" pitchFamily="34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Segoe UI Light" panose="020B0502040204020203" pitchFamily="34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 Light" panose="020B0502040204020203" pitchFamily="34" charset="0"/>
                                </a:rPr>
                                <m:t>})=</m:t>
                              </m:r>
                              <m:r>
                                <a:rPr lang="en-US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 Light" panose="020B0502040204020203" pitchFamily="34" charset="0"/>
                                </a:rPr>
                                <m:t>𝑖</m:t>
                              </m:r>
                            </m:e>
                          </m:d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 Light" panose="020B05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 Light" panose="020B0502040204020203" pitchFamily="34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 Light" panose="020B0502040204020203" pitchFamily="34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 Light" panose="020B0502040204020203" pitchFamily="34" charset="0"/>
                            </a:rPr>
                            <m:t>)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 Light" panose="020B0502040204020203" pitchFamily="34" charset="0"/>
                            </a:rPr>
                            <m:t>−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 Light" panose="020B0502040204020203" pitchFamily="34" charset="0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 Light" panose="020B0502040204020203" pitchFamily="34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 Light" panose="020B0502040204020203" pitchFamily="34" charset="0"/>
                            </a:rPr>
                            <m:t>𝑀𝐴𝑃</m:t>
                          </m:r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 Light" panose="020B05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 Light" panose="020B0502040204020203" pitchFamily="34" charset="0"/>
                                </a:rPr>
                                <m:t>𝑇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 Light" panose="020B0502040204020203" pitchFamily="34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 Light" panose="020B0502040204020203" pitchFamily="34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 Light" panose="020B0502040204020203" pitchFamily="34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 Light" panose="020B05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 Light" panose="020B0502040204020203" pitchFamily="34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 Light" panose="020B0502040204020203" pitchFamily="34" charset="0"/>
                                </a:rPr>
                                <m:t>𝑖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IN" b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 Light" panose="020B0502040204020203" pitchFamily="34" charset="0"/>
                            </a:rPr>
                            <m:t>)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 Light" panose="020B0502040204020203" pitchFamily="34" charset="0"/>
                            </a:rPr>
                            <m:t>]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 Light" panose="020B0502040204020203" pitchFamily="34" charset="0"/>
                            </a:rPr>
                            <m:t>𝑃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 Light" panose="020B0502040204020203" pitchFamily="34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 Light" panose="020B05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 Light" panose="020B0502040204020203" pitchFamily="34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 Light" panose="020B0502040204020203" pitchFamily="34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 Light" panose="020B0502040204020203" pitchFamily="34" charset="0"/>
                            </a:rPr>
                            <m:t>)</m:t>
                          </m:r>
                        </m:e>
                      </m:eqAr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4E61071-CB98-41C1-8327-4359707C81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231" y="1639304"/>
                <a:ext cx="3180696" cy="1040028"/>
              </a:xfrm>
              <a:prstGeom prst="rect">
                <a:avLst/>
              </a:prstGeom>
              <a:blipFill>
                <a:blip r:embed="rId5"/>
                <a:stretch>
                  <a:fillRect r="-422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Speech Bubble: Rectangle with Corners Rounded 41">
                <a:extLst>
                  <a:ext uri="{FF2B5EF4-FFF2-40B4-BE49-F238E27FC236}">
                    <a16:creationId xmlns:a16="http://schemas.microsoft.com/office/drawing/2014/main" id="{FBB7E785-9BE5-4592-9CF7-D04EFFE2EE37}"/>
                  </a:ext>
                </a:extLst>
              </p:cNvPr>
              <p:cNvSpPr/>
              <p:nvPr/>
            </p:nvSpPr>
            <p:spPr>
              <a:xfrm>
                <a:off x="174695" y="3002813"/>
                <a:ext cx="3460045" cy="1756306"/>
              </a:xfrm>
              <a:prstGeom prst="wedgeRoundRectCallout">
                <a:avLst>
                  <a:gd name="adj1" fmla="val -18666"/>
                  <a:gd name="adj2" fmla="val -74743"/>
                  <a:gd name="adj3" fmla="val 16667"/>
                </a:avLst>
              </a:prstGeom>
              <a:solidFill>
                <a:srgbClr val="C0C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b="0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CDF of std normal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Location means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Cov</a:t>
                </a:r>
                <a:r>
                  <a:rPr lang="en-US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. matrix of distributions</a:t>
                </a:r>
              </a:p>
              <a:p>
                <a:endParaRPr lang="en-US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42" name="Speech Bubble: Rectangle with Corners Rounded 41">
                <a:extLst>
                  <a:ext uri="{FF2B5EF4-FFF2-40B4-BE49-F238E27FC236}">
                    <a16:creationId xmlns:a16="http://schemas.microsoft.com/office/drawing/2014/main" id="{FBB7E785-9BE5-4592-9CF7-D04EFFE2EE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695" y="3002813"/>
                <a:ext cx="3460045" cy="1756306"/>
              </a:xfrm>
              <a:prstGeom prst="wedgeRoundRectCallout">
                <a:avLst>
                  <a:gd name="adj1" fmla="val -18666"/>
                  <a:gd name="adj2" fmla="val -74743"/>
                  <a:gd name="adj3" fmla="val 16667"/>
                </a:avLst>
              </a:prstGeom>
              <a:blipFill>
                <a:blip r:embed="rId6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>
            <a:extLst>
              <a:ext uri="{FF2B5EF4-FFF2-40B4-BE49-F238E27FC236}">
                <a16:creationId xmlns:a16="http://schemas.microsoft.com/office/drawing/2014/main" id="{938A1A64-561D-47D4-92AF-C1A689ACD1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31" y="3349539"/>
            <a:ext cx="2798848" cy="47767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5A1C8588-06C7-4476-99FB-4969F31B6416}"/>
                  </a:ext>
                </a:extLst>
              </p:cNvPr>
              <p:cNvSpPr/>
              <p:nvPr/>
            </p:nvSpPr>
            <p:spPr>
              <a:xfrm>
                <a:off x="480107" y="2982928"/>
                <a:ext cx="210583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egoe UI Light" panose="020B0502040204020203" pitchFamily="34" charset="0"/>
                        </a:rPr>
                        <m:t>𝑷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egoe UI Light" panose="020B0502040204020203" pitchFamily="34" charset="0"/>
                        </a:rPr>
                        <m:t>(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egoe UI Light" panose="020B0502040204020203" pitchFamily="34" charset="0"/>
                        </a:rPr>
                        <m:t>𝑴𝑨𝑷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 Light" panose="020B0502040204020203" pitchFamily="34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 Light" panose="020B0502040204020203" pitchFamily="34" charset="0"/>
                            </a:rPr>
                            <m:t>𝑻</m:t>
                          </m:r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egoe UI Light" panose="020B0502040204020203" pitchFamily="34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egoe UI Light" panose="020B0502040204020203" pitchFamily="34" charset="0"/>
                        </a:rPr>
                        <m:t>𝒊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egoe UI Light" panose="020B0502040204020203" pitchFamily="34" charset="0"/>
                        </a:rPr>
                        <m:t>|</m:t>
                      </m:r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 Light" panose="020B0502040204020203" pitchFamily="34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 Light" panose="020B0502040204020203" pitchFamily="34" charset="0"/>
                            </a:rPr>
                            <m:t>𝑳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 Light" panose="020B0502040204020203" pitchFamily="34" charset="0"/>
                            </a:rPr>
                            <m:t>𝒊</m:t>
                          </m:r>
                        </m:sub>
                      </m:sSub>
                      <m:r>
                        <m:rPr>
                          <m:nor/>
                        </m:rPr>
                        <a:rPr lang="en-IN" b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egoe UI Light" panose="020B0502040204020203" pitchFamily="34" charset="0"/>
                        </a:rPr>
                        <m:t>)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5A1C8588-06C7-4476-99FB-4969F31B64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107" y="2982928"/>
                <a:ext cx="2105833" cy="369332"/>
              </a:xfrm>
              <a:prstGeom prst="rect">
                <a:avLst/>
              </a:prstGeom>
              <a:blipFill>
                <a:blip r:embed="rId8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FE311399-E068-4581-ACBC-11218188642F}"/>
              </a:ext>
            </a:extLst>
          </p:cNvPr>
          <p:cNvSpPr txBox="1"/>
          <p:nvPr/>
        </p:nvSpPr>
        <p:spPr>
          <a:xfrm>
            <a:off x="199231" y="3429000"/>
            <a:ext cx="29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=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941B39D-AC9E-4A81-AB95-E1AE60BD5B6A}"/>
              </a:ext>
            </a:extLst>
          </p:cNvPr>
          <p:cNvSpPr/>
          <p:nvPr/>
        </p:nvSpPr>
        <p:spPr>
          <a:xfrm>
            <a:off x="7509937" y="3463455"/>
            <a:ext cx="1329690" cy="7772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1" name="Rounded Rectangle 4">
                <a:extLst>
                  <a:ext uri="{FF2B5EF4-FFF2-40B4-BE49-F238E27FC236}">
                    <a16:creationId xmlns:a16="http://schemas.microsoft.com/office/drawing/2014/main" id="{0D5CB7B7-81F8-4E60-AE70-49BF75CF92BC}"/>
                  </a:ext>
                </a:extLst>
              </p:cNvPr>
              <p:cNvSpPr/>
              <p:nvPr/>
            </p:nvSpPr>
            <p:spPr>
              <a:xfrm>
                <a:off x="4295837" y="1276455"/>
                <a:ext cx="2987040" cy="940731"/>
              </a:xfrm>
              <a:prstGeom prst="roundRect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Start with empty subset ,</a:t>
                </a:r>
              </a:p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i.e.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ϕ</m:t>
                    </m:r>
                  </m:oMath>
                </a14:m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1" name="Rounded Rectangle 4">
                <a:extLst>
                  <a:ext uri="{FF2B5EF4-FFF2-40B4-BE49-F238E27FC236}">
                    <a16:creationId xmlns:a16="http://schemas.microsoft.com/office/drawing/2014/main" id="{0D5CB7B7-81F8-4E60-AE70-49BF75CF92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5837" y="1276455"/>
                <a:ext cx="2987040" cy="940731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650256A0-66E0-4B0D-A8A0-917A211C1F71}"/>
              </a:ext>
            </a:extLst>
          </p:cNvPr>
          <p:cNvCxnSpPr>
            <a:cxnSpLocks/>
            <a:stCxn id="51" idx="2"/>
          </p:cNvCxnSpPr>
          <p:nvPr/>
        </p:nvCxnSpPr>
        <p:spPr>
          <a:xfrm>
            <a:off x="5789357" y="2217186"/>
            <a:ext cx="0" cy="377284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3" name="Rounded Rectangle 26">
                <a:extLst>
                  <a:ext uri="{FF2B5EF4-FFF2-40B4-BE49-F238E27FC236}">
                    <a16:creationId xmlns:a16="http://schemas.microsoft.com/office/drawing/2014/main" id="{DDE20A5C-767A-4F2A-817E-3828F09D8FFC}"/>
                  </a:ext>
                </a:extLst>
              </p:cNvPr>
              <p:cNvSpPr/>
              <p:nvPr/>
            </p:nvSpPr>
            <p:spPr>
              <a:xfrm>
                <a:off x="3808354" y="2600585"/>
                <a:ext cx="4289623" cy="1075089"/>
              </a:xfrm>
              <a:prstGeom prst="roundRect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For all available sensors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\</m:t>
                    </m:r>
                    <m:r>
                      <m:rPr>
                        <m:sty m:val="p"/>
                      </m:rP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T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compute gain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and select the one with highest gain</a:t>
                </a:r>
              </a:p>
            </p:txBody>
          </p:sp>
        </mc:Choice>
        <mc:Fallback>
          <p:sp>
            <p:nvSpPr>
              <p:cNvPr id="53" name="Rounded Rectangle 26">
                <a:extLst>
                  <a:ext uri="{FF2B5EF4-FFF2-40B4-BE49-F238E27FC236}">
                    <a16:creationId xmlns:a16="http://schemas.microsoft.com/office/drawing/2014/main" id="{DDE20A5C-767A-4F2A-817E-3828F09D8F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8354" y="2600585"/>
                <a:ext cx="4289623" cy="1075089"/>
              </a:xfrm>
              <a:prstGeom prst="roundRect">
                <a:avLst/>
              </a:prstGeom>
              <a:blipFill>
                <a:blip r:embed="rId10"/>
                <a:stretch>
                  <a:fillRect b="-55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Rounded Rectangle 30">
            <a:extLst>
              <a:ext uri="{FF2B5EF4-FFF2-40B4-BE49-F238E27FC236}">
                <a16:creationId xmlns:a16="http://schemas.microsoft.com/office/drawing/2014/main" id="{0EF13CBA-8EC6-404C-BFB1-C752E45AC93B}"/>
              </a:ext>
            </a:extLst>
          </p:cNvPr>
          <p:cNvSpPr/>
          <p:nvPr/>
        </p:nvSpPr>
        <p:spPr>
          <a:xfrm>
            <a:off x="4212020" y="6042398"/>
            <a:ext cx="3180695" cy="716805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Return selected sensors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99D1AA18-E946-4402-9A2E-7FDBAC902D76}"/>
              </a:ext>
            </a:extLst>
          </p:cNvPr>
          <p:cNvSpPr/>
          <p:nvPr/>
        </p:nvSpPr>
        <p:spPr>
          <a:xfrm rot="2830097">
            <a:off x="5172253" y="4291614"/>
            <a:ext cx="1206282" cy="11825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1A1131E-5795-4C0E-9DFC-826C899D5CBD}"/>
              </a:ext>
            </a:extLst>
          </p:cNvPr>
          <p:cNvSpPr txBox="1"/>
          <p:nvPr/>
        </p:nvSpPr>
        <p:spPr>
          <a:xfrm>
            <a:off x="5108803" y="4463530"/>
            <a:ext cx="1427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Budget reached?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4064DB7-6B3C-4D44-98FA-5D0FD6A29055}"/>
              </a:ext>
            </a:extLst>
          </p:cNvPr>
          <p:cNvSpPr txBox="1"/>
          <p:nvPr/>
        </p:nvSpPr>
        <p:spPr>
          <a:xfrm>
            <a:off x="4423696" y="4441735"/>
            <a:ext cx="1228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</a:t>
            </a:r>
          </a:p>
        </p:txBody>
      </p:sp>
      <p:sp>
        <p:nvSpPr>
          <p:cNvPr id="58" name="Slide Number Placeholder 11">
            <a:extLst>
              <a:ext uri="{FF2B5EF4-FFF2-40B4-BE49-F238E27FC236}">
                <a16:creationId xmlns:a16="http://schemas.microsoft.com/office/drawing/2014/main" id="{9C5B8EC9-8600-4377-B04E-3CF903404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/>
          <a:p>
            <a:fld id="{55F97A6D-E745-4D8B-863E-11FBF3764A1F}" type="slidenum">
              <a:rPr lang="en-US" smtClean="0"/>
              <a:pPr/>
              <a:t>20</a:t>
            </a:fld>
            <a:endParaRPr lang="en-US"/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F485D456-64F5-4C95-999E-B8120AC4974B}"/>
              </a:ext>
            </a:extLst>
          </p:cNvPr>
          <p:cNvCxnSpPr>
            <a:cxnSpLocks/>
          </p:cNvCxnSpPr>
          <p:nvPr/>
        </p:nvCxnSpPr>
        <p:spPr>
          <a:xfrm>
            <a:off x="5789357" y="3683592"/>
            <a:ext cx="0" cy="377284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4BB8D876-940A-480C-B92B-A889FDEBA374}"/>
              </a:ext>
            </a:extLst>
          </p:cNvPr>
          <p:cNvCxnSpPr>
            <a:cxnSpLocks/>
          </p:cNvCxnSpPr>
          <p:nvPr/>
        </p:nvCxnSpPr>
        <p:spPr>
          <a:xfrm>
            <a:off x="5756344" y="5703214"/>
            <a:ext cx="0" cy="339184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085C15DB-A1A3-412C-A2E9-2E153ECD6BF9}"/>
              </a:ext>
            </a:extLst>
          </p:cNvPr>
          <p:cNvCxnSpPr>
            <a:cxnSpLocks/>
          </p:cNvCxnSpPr>
          <p:nvPr/>
        </p:nvCxnSpPr>
        <p:spPr>
          <a:xfrm flipH="1">
            <a:off x="3040380" y="4819355"/>
            <a:ext cx="1891346" cy="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684918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640"/>
    </mc:Choice>
    <mc:Fallback xmlns="">
      <p:transition spd="slow" advTm="186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0" y="29818"/>
            <a:ext cx="9144000" cy="1083365"/>
          </a:xfrm>
          <a:noFill/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rgbClr val="C00000"/>
                </a:solidFill>
                <a:cs typeface="Segoe UI Light" panose="020B0502040204020203" pitchFamily="34" charset="0"/>
              </a:rPr>
              <a:t>Case of Multiple Locations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58925" y="1341783"/>
            <a:ext cx="4821685" cy="1272208"/>
          </a:xfrm>
          <a:prstGeom prst="wedgeRoundRectCallout">
            <a:avLst>
              <a:gd name="adj1" fmla="val -21926"/>
              <a:gd name="adj2" fmla="val 46095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“</a:t>
            </a:r>
            <a:r>
              <a:rPr lang="en-US" sz="2800" b="1" dirty="0">
                <a:solidFill>
                  <a:schemeClr val="bg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Monotone</a:t>
            </a:r>
            <a:r>
              <a:rPr lang="en-US" sz="2800" dirty="0">
                <a:solidFill>
                  <a:schemeClr val="bg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”:</a:t>
            </a:r>
          </a:p>
          <a:p>
            <a:pPr algn="ctr"/>
            <a:r>
              <a:rPr lang="en-US" sz="2800" dirty="0">
                <a:solidFill>
                  <a:schemeClr val="bg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No sensor has a negative gain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978742" y="2928020"/>
            <a:ext cx="11430" cy="2215480"/>
          </a:xfrm>
          <a:prstGeom prst="straightConnector1">
            <a:avLst/>
          </a:prstGeom>
          <a:ln w="50800">
            <a:solidFill>
              <a:schemeClr val="tx1">
                <a:alpha val="3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1013032" y="5132070"/>
            <a:ext cx="3056048" cy="0"/>
          </a:xfrm>
          <a:prstGeom prst="straightConnector1">
            <a:avLst/>
          </a:prstGeom>
          <a:ln w="50800">
            <a:solidFill>
              <a:schemeClr val="tx1">
                <a:alpha val="3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234440" y="5132070"/>
            <a:ext cx="2400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Size of subset</a:t>
            </a:r>
          </a:p>
        </p:txBody>
      </p:sp>
      <p:sp>
        <p:nvSpPr>
          <p:cNvPr id="20" name="TextBox 19"/>
          <p:cNvSpPr txBox="1"/>
          <p:nvPr/>
        </p:nvSpPr>
        <p:spPr>
          <a:xfrm rot="16200000">
            <a:off x="-680532" y="3295234"/>
            <a:ext cx="2400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Accuracy of Localization</a:t>
            </a:r>
          </a:p>
        </p:txBody>
      </p:sp>
      <p:sp>
        <p:nvSpPr>
          <p:cNvPr id="18" name="Freeform 17"/>
          <p:cNvSpPr/>
          <p:nvPr/>
        </p:nvSpPr>
        <p:spPr>
          <a:xfrm>
            <a:off x="1245870" y="3771900"/>
            <a:ext cx="2594610" cy="1131570"/>
          </a:xfrm>
          <a:custGeom>
            <a:avLst/>
            <a:gdLst>
              <a:gd name="connsiteX0" fmla="*/ 0 w 2594610"/>
              <a:gd name="connsiteY0" fmla="*/ 1131570 h 1131570"/>
              <a:gd name="connsiteX1" fmla="*/ 1474470 w 2594610"/>
              <a:gd name="connsiteY1" fmla="*/ 788670 h 1131570"/>
              <a:gd name="connsiteX2" fmla="*/ 1920240 w 2594610"/>
              <a:gd name="connsiteY2" fmla="*/ 308610 h 1131570"/>
              <a:gd name="connsiteX3" fmla="*/ 2400300 w 2594610"/>
              <a:gd name="connsiteY3" fmla="*/ 240030 h 1131570"/>
              <a:gd name="connsiteX4" fmla="*/ 2594610 w 2594610"/>
              <a:gd name="connsiteY4" fmla="*/ 0 h 1131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4610" h="1131570">
                <a:moveTo>
                  <a:pt x="0" y="1131570"/>
                </a:moveTo>
                <a:cubicBezTo>
                  <a:pt x="577215" y="1028700"/>
                  <a:pt x="1154430" y="925830"/>
                  <a:pt x="1474470" y="788670"/>
                </a:cubicBezTo>
                <a:cubicBezTo>
                  <a:pt x="1794510" y="651510"/>
                  <a:pt x="1765935" y="400050"/>
                  <a:pt x="1920240" y="308610"/>
                </a:cubicBezTo>
                <a:cubicBezTo>
                  <a:pt x="2074545" y="217170"/>
                  <a:pt x="2287905" y="291465"/>
                  <a:pt x="2400300" y="240030"/>
                </a:cubicBezTo>
                <a:cubicBezTo>
                  <a:pt x="2512695" y="188595"/>
                  <a:pt x="2553652" y="94297"/>
                  <a:pt x="2594610" y="0"/>
                </a:cubicBezTo>
              </a:path>
            </a:pathLst>
          </a:custGeom>
          <a:noFill/>
          <a:ln w="50800">
            <a:solidFill>
              <a:schemeClr val="accent1">
                <a:shade val="5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1440" y="1143755"/>
            <a:ext cx="8877865" cy="5615929"/>
          </a:xfrm>
          <a:prstGeom prst="rect">
            <a:avLst/>
          </a:prstGeom>
          <a:solidFill>
            <a:schemeClr val="bg1"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/>
          <p:cNvCxnSpPr>
            <a:cxnSpLocks/>
          </p:cNvCxnSpPr>
          <p:nvPr/>
        </p:nvCxnSpPr>
        <p:spPr>
          <a:xfrm flipH="1" flipV="1">
            <a:off x="3040380" y="3234356"/>
            <a:ext cx="896432" cy="1"/>
          </a:xfrm>
          <a:prstGeom prst="line">
            <a:avLst/>
          </a:prstGeom>
          <a:ln w="4445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Speech Bubble: Rectangle with Corners Rounded 10">
                <a:extLst>
                  <a:ext uri="{FF2B5EF4-FFF2-40B4-BE49-F238E27FC236}">
                    <a16:creationId xmlns:a16="http://schemas.microsoft.com/office/drawing/2014/main" id="{2A9756F8-6A97-4A8E-AB22-0B06798A34A4}"/>
                  </a:ext>
                </a:extLst>
              </p:cNvPr>
              <p:cNvSpPr/>
              <p:nvPr/>
            </p:nvSpPr>
            <p:spPr>
              <a:xfrm>
                <a:off x="264106" y="5191519"/>
                <a:ext cx="2828124" cy="1372764"/>
              </a:xfrm>
              <a:prstGeom prst="wedgeRoundRectCallout">
                <a:avLst>
                  <a:gd name="adj1" fmla="val -15939"/>
                  <a:gd name="adj2" fmla="val -90784"/>
                  <a:gd name="adj3" fmla="val 16667"/>
                </a:avLst>
              </a:prstGeom>
              <a:solidFill>
                <a:srgbClr val="C0C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r>
                      <a:rPr lang="en-I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I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I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I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I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2900" indent="-342900">
                  <a:buAutoNum type="arabicParenR"/>
                </a:pPr>
                <a:r>
                  <a:rPr lang="en-US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Always positive</a:t>
                </a:r>
              </a:p>
              <a:p>
                <a:pPr marL="342900" indent="-342900">
                  <a:buAutoNum type="arabicParenR"/>
                </a:pPr>
                <a:r>
                  <a:rPr lang="en-US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Does not necessarily reduce with increase in |T|</a:t>
                </a:r>
              </a:p>
            </p:txBody>
          </p:sp>
        </mc:Choice>
        <mc:Fallback>
          <p:sp>
            <p:nvSpPr>
              <p:cNvPr id="11" name="Speech Bubble: Rectangle with Corners Rounded 10">
                <a:extLst>
                  <a:ext uri="{FF2B5EF4-FFF2-40B4-BE49-F238E27FC236}">
                    <a16:creationId xmlns:a16="http://schemas.microsoft.com/office/drawing/2014/main" id="{2A9756F8-6A97-4A8E-AB22-0B06798A34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106" y="5191519"/>
                <a:ext cx="2828124" cy="1372764"/>
              </a:xfrm>
              <a:prstGeom prst="wedgeRoundRectCallout">
                <a:avLst>
                  <a:gd name="adj1" fmla="val -15939"/>
                  <a:gd name="adj2" fmla="val -90784"/>
                  <a:gd name="adj3" fmla="val 16667"/>
                </a:avLst>
              </a:prstGeom>
              <a:blipFill>
                <a:blip r:embed="rId4"/>
                <a:stretch>
                  <a:fillRect b="-623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ctangle 43">
            <a:extLst>
              <a:ext uri="{FF2B5EF4-FFF2-40B4-BE49-F238E27FC236}">
                <a16:creationId xmlns:a16="http://schemas.microsoft.com/office/drawing/2014/main" id="{E6C0A60B-34E5-4EBF-91EE-5B4625651402}"/>
              </a:ext>
            </a:extLst>
          </p:cNvPr>
          <p:cNvSpPr/>
          <p:nvPr/>
        </p:nvSpPr>
        <p:spPr>
          <a:xfrm>
            <a:off x="7509937" y="3463455"/>
            <a:ext cx="1329690" cy="7772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" name="Rounded Rectangle 4">
                <a:extLst>
                  <a:ext uri="{FF2B5EF4-FFF2-40B4-BE49-F238E27FC236}">
                    <a16:creationId xmlns:a16="http://schemas.microsoft.com/office/drawing/2014/main" id="{349CCFFB-3DC0-4252-9AD8-4FAF8364C655}"/>
                  </a:ext>
                </a:extLst>
              </p:cNvPr>
              <p:cNvSpPr/>
              <p:nvPr/>
            </p:nvSpPr>
            <p:spPr>
              <a:xfrm>
                <a:off x="4295837" y="1276455"/>
                <a:ext cx="2987040" cy="940731"/>
              </a:xfrm>
              <a:prstGeom prst="roundRect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Start with empty subset ,</a:t>
                </a:r>
              </a:p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i.e.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ϕ</m:t>
                    </m:r>
                  </m:oMath>
                </a14:m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5" name="Rounded Rectangle 4">
                <a:extLst>
                  <a:ext uri="{FF2B5EF4-FFF2-40B4-BE49-F238E27FC236}">
                    <a16:creationId xmlns:a16="http://schemas.microsoft.com/office/drawing/2014/main" id="{349CCFFB-3DC0-4252-9AD8-4FAF8364C6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5837" y="1276455"/>
                <a:ext cx="2987040" cy="940731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EE78E277-26DD-47EA-9711-836007C2A454}"/>
              </a:ext>
            </a:extLst>
          </p:cNvPr>
          <p:cNvCxnSpPr>
            <a:cxnSpLocks/>
            <a:stCxn id="45" idx="2"/>
          </p:cNvCxnSpPr>
          <p:nvPr/>
        </p:nvCxnSpPr>
        <p:spPr>
          <a:xfrm>
            <a:off x="5789357" y="2217186"/>
            <a:ext cx="0" cy="377284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9" name="Rounded Rectangle 26">
                <a:extLst>
                  <a:ext uri="{FF2B5EF4-FFF2-40B4-BE49-F238E27FC236}">
                    <a16:creationId xmlns:a16="http://schemas.microsoft.com/office/drawing/2014/main" id="{20FF2A77-A75C-4B12-9532-7708F3D1C298}"/>
                  </a:ext>
                </a:extLst>
              </p:cNvPr>
              <p:cNvSpPr/>
              <p:nvPr/>
            </p:nvSpPr>
            <p:spPr>
              <a:xfrm>
                <a:off x="3808354" y="2600585"/>
                <a:ext cx="4289623" cy="1075089"/>
              </a:xfrm>
              <a:prstGeom prst="roundRect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For all available sensors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\</m:t>
                    </m:r>
                    <m:r>
                      <m:rPr>
                        <m:sty m:val="p"/>
                      </m:rP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T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compute gain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and select the one with highest gain</a:t>
                </a:r>
              </a:p>
            </p:txBody>
          </p:sp>
        </mc:Choice>
        <mc:Fallback>
          <p:sp>
            <p:nvSpPr>
              <p:cNvPr id="49" name="Rounded Rectangle 26">
                <a:extLst>
                  <a:ext uri="{FF2B5EF4-FFF2-40B4-BE49-F238E27FC236}">
                    <a16:creationId xmlns:a16="http://schemas.microsoft.com/office/drawing/2014/main" id="{20FF2A77-A75C-4B12-9532-7708F3D1C2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8354" y="2600585"/>
                <a:ext cx="4289623" cy="1075089"/>
              </a:xfrm>
              <a:prstGeom prst="roundRect">
                <a:avLst/>
              </a:prstGeom>
              <a:blipFill>
                <a:blip r:embed="rId6"/>
                <a:stretch>
                  <a:fillRect b="-55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Rounded Rectangle 30">
            <a:extLst>
              <a:ext uri="{FF2B5EF4-FFF2-40B4-BE49-F238E27FC236}">
                <a16:creationId xmlns:a16="http://schemas.microsoft.com/office/drawing/2014/main" id="{B175FE47-643B-440D-9EB3-1BD3B428C1FC}"/>
              </a:ext>
            </a:extLst>
          </p:cNvPr>
          <p:cNvSpPr/>
          <p:nvPr/>
        </p:nvSpPr>
        <p:spPr>
          <a:xfrm>
            <a:off x="4212020" y="6042398"/>
            <a:ext cx="3180695" cy="716805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Return selected sensors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C3BB7A9-398C-4215-A39C-6838169D069C}"/>
              </a:ext>
            </a:extLst>
          </p:cNvPr>
          <p:cNvSpPr/>
          <p:nvPr/>
        </p:nvSpPr>
        <p:spPr>
          <a:xfrm rot="2830097">
            <a:off x="5172253" y="4291614"/>
            <a:ext cx="1206282" cy="11825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885CFAE-C682-4B80-889E-8B122D27571F}"/>
              </a:ext>
            </a:extLst>
          </p:cNvPr>
          <p:cNvSpPr txBox="1"/>
          <p:nvPr/>
        </p:nvSpPr>
        <p:spPr>
          <a:xfrm>
            <a:off x="5108803" y="4463530"/>
            <a:ext cx="1427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Budget reached?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B1847F8-5981-4214-9D87-02D260542119}"/>
              </a:ext>
            </a:extLst>
          </p:cNvPr>
          <p:cNvSpPr txBox="1"/>
          <p:nvPr/>
        </p:nvSpPr>
        <p:spPr>
          <a:xfrm>
            <a:off x="4423696" y="4441735"/>
            <a:ext cx="1228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</a:t>
            </a:r>
          </a:p>
        </p:txBody>
      </p:sp>
      <p:sp>
        <p:nvSpPr>
          <p:cNvPr id="54" name="Slide Number Placeholder 11">
            <a:extLst>
              <a:ext uri="{FF2B5EF4-FFF2-40B4-BE49-F238E27FC236}">
                <a16:creationId xmlns:a16="http://schemas.microsoft.com/office/drawing/2014/main" id="{88DB26A5-EE81-4115-8D0F-E052AC23D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/>
          <a:p>
            <a:fld id="{55F97A6D-E745-4D8B-863E-11FBF3764A1F}" type="slidenum">
              <a:rPr lang="en-US" smtClean="0"/>
              <a:pPr/>
              <a:t>21</a:t>
            </a:fld>
            <a:endParaRPr lang="en-US"/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15D4257B-9479-4E5E-919C-14F70BC059D4}"/>
              </a:ext>
            </a:extLst>
          </p:cNvPr>
          <p:cNvCxnSpPr>
            <a:cxnSpLocks/>
          </p:cNvCxnSpPr>
          <p:nvPr/>
        </p:nvCxnSpPr>
        <p:spPr>
          <a:xfrm>
            <a:off x="5789357" y="3683592"/>
            <a:ext cx="0" cy="377284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E923D34B-8B95-4CEB-908D-C46CC38F496F}"/>
              </a:ext>
            </a:extLst>
          </p:cNvPr>
          <p:cNvCxnSpPr>
            <a:cxnSpLocks/>
          </p:cNvCxnSpPr>
          <p:nvPr/>
        </p:nvCxnSpPr>
        <p:spPr>
          <a:xfrm>
            <a:off x="5756344" y="5703214"/>
            <a:ext cx="0" cy="339184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Speech Bubble: Oval 56">
            <a:extLst>
              <a:ext uri="{FF2B5EF4-FFF2-40B4-BE49-F238E27FC236}">
                <a16:creationId xmlns:a16="http://schemas.microsoft.com/office/drawing/2014/main" id="{C85D5563-BCA2-4C32-91E2-B0BF8363E68C}"/>
              </a:ext>
            </a:extLst>
          </p:cNvPr>
          <p:cNvSpPr/>
          <p:nvPr/>
        </p:nvSpPr>
        <p:spPr>
          <a:xfrm>
            <a:off x="91440" y="1477257"/>
            <a:ext cx="3684399" cy="1110041"/>
          </a:xfrm>
          <a:prstGeom prst="wedgeEllipseCallout">
            <a:avLst>
              <a:gd name="adj1" fmla="val 51055"/>
              <a:gd name="adj2" fmla="val 61389"/>
            </a:avLst>
          </a:prstGeom>
          <a:solidFill>
            <a:srgbClr val="DDDD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A3738F21-70B6-4A9E-B3CC-EA977EAFC200}"/>
                  </a:ext>
                </a:extLst>
              </p:cNvPr>
              <p:cNvSpPr txBox="1"/>
              <p:nvPr/>
            </p:nvSpPr>
            <p:spPr>
              <a:xfrm>
                <a:off x="199231" y="1639304"/>
                <a:ext cx="3180696" cy="10400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 Light" panose="020B0502040204020203" pitchFamily="34" charset="0"/>
                            </a:rPr>
                          </m:ctrlPr>
                        </m:naryPr>
                        <m:sub>
                          <m:r>
                            <a:rPr lang="en-US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 Light" panose="020B0502040204020203" pitchFamily="34" charset="0"/>
                            </a:rPr>
                            <m:t>𝑖</m:t>
                          </m:r>
                        </m:sub>
                        <m:sup/>
                        <m:e/>
                      </m:nary>
                      <m:eqArr>
                        <m:eqArr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 Light" panose="020B0502040204020203" pitchFamily="34" charset="0"/>
                            </a:rPr>
                          </m:ctrlPr>
                        </m:eqArrPr>
                        <m:e>
                          <m:r>
                            <a:rPr lang="en-US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 Light" panose="020B0502040204020203" pitchFamily="34" charset="0"/>
                            </a:rPr>
                            <m:t>[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 Light" panose="020B0502040204020203" pitchFamily="34" charset="0"/>
                            </a:rPr>
                            <m:t>𝑃</m:t>
                          </m:r>
                          <m:d>
                            <m:dPr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 Light" panose="020B05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 Light" panose="020B0502040204020203" pitchFamily="34" charset="0"/>
                                </a:rPr>
                                <m:t>𝑀𝐴𝑃</m:t>
                              </m:r>
                              <m:r>
                                <a:rPr lang="en-US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 Light" panose="020B0502040204020203" pitchFamily="34" charset="0"/>
                                </a:rPr>
                                <m:t>(</m:t>
                              </m:r>
                              <m:r>
                                <a:rPr lang="en-US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 Light" panose="020B0502040204020203" pitchFamily="34" charset="0"/>
                                </a:rPr>
                                <m:t>𝑇</m:t>
                              </m:r>
                              <m:r>
                                <a:rPr lang="en-US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 Light" panose="020B0502040204020203" pitchFamily="34" charset="0"/>
                                </a:rPr>
                                <m:t>∪</m:t>
                              </m:r>
                              <m:r>
                                <m:rPr>
                                  <m:lit/>
                                </m:rPr>
                                <a:rPr lang="en-US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 Light" panose="020B0502040204020203" pitchFamily="34" charset="0"/>
                                </a:rPr>
                                <m:t>{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Segoe UI Light" panose="020B0502040204020203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Segoe UI Light" panose="020B0502040204020203" pitchFamily="34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Segoe UI Light" panose="020B0502040204020203" pitchFamily="34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 Light" panose="020B0502040204020203" pitchFamily="34" charset="0"/>
                                </a:rPr>
                                <m:t>})=</m:t>
                              </m:r>
                              <m:r>
                                <a:rPr lang="en-US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 Light" panose="020B0502040204020203" pitchFamily="34" charset="0"/>
                                </a:rPr>
                                <m:t>𝑖</m:t>
                              </m:r>
                            </m:e>
                          </m:d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 Light" panose="020B05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 Light" panose="020B0502040204020203" pitchFamily="34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 Light" panose="020B0502040204020203" pitchFamily="34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 Light" panose="020B0502040204020203" pitchFamily="34" charset="0"/>
                            </a:rPr>
                            <m:t>)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 Light" panose="020B0502040204020203" pitchFamily="34" charset="0"/>
                            </a:rPr>
                            <m:t>−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 Light" panose="020B0502040204020203" pitchFamily="34" charset="0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 Light" panose="020B0502040204020203" pitchFamily="34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 Light" panose="020B0502040204020203" pitchFamily="34" charset="0"/>
                            </a:rPr>
                            <m:t>𝑀𝐴𝑃</m:t>
                          </m:r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 Light" panose="020B05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 Light" panose="020B0502040204020203" pitchFamily="34" charset="0"/>
                                </a:rPr>
                                <m:t>𝑇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 Light" panose="020B0502040204020203" pitchFamily="34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 Light" panose="020B0502040204020203" pitchFamily="34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 Light" panose="020B0502040204020203" pitchFamily="34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 Light" panose="020B05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 Light" panose="020B0502040204020203" pitchFamily="34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 Light" panose="020B0502040204020203" pitchFamily="34" charset="0"/>
                                </a:rPr>
                                <m:t>𝑖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IN" b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 Light" panose="020B0502040204020203" pitchFamily="34" charset="0"/>
                            </a:rPr>
                            <m:t>)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 Light" panose="020B0502040204020203" pitchFamily="34" charset="0"/>
                            </a:rPr>
                            <m:t>]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 Light" panose="020B0502040204020203" pitchFamily="34" charset="0"/>
                            </a:rPr>
                            <m:t>𝑃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 Light" panose="020B0502040204020203" pitchFamily="34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 Light" panose="020B05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 Light" panose="020B0502040204020203" pitchFamily="34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egoe UI Light" panose="020B0502040204020203" pitchFamily="34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 Light" panose="020B0502040204020203" pitchFamily="34" charset="0"/>
                            </a:rPr>
                            <m:t>)</m:t>
                          </m:r>
                        </m:e>
                      </m:eqAr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A3738F21-70B6-4A9E-B3CC-EA977EAFC2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231" y="1639304"/>
                <a:ext cx="3180696" cy="1040028"/>
              </a:xfrm>
              <a:prstGeom prst="rect">
                <a:avLst/>
              </a:prstGeom>
              <a:blipFill>
                <a:blip r:embed="rId7"/>
                <a:stretch>
                  <a:fillRect r="-422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DA39D620-30F8-4D5C-B02F-21608B9F933B}"/>
              </a:ext>
            </a:extLst>
          </p:cNvPr>
          <p:cNvCxnSpPr>
            <a:cxnSpLocks/>
          </p:cNvCxnSpPr>
          <p:nvPr/>
        </p:nvCxnSpPr>
        <p:spPr>
          <a:xfrm>
            <a:off x="3040381" y="3138126"/>
            <a:ext cx="0" cy="1743821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71665B88-85C8-4E74-BACF-65DA58631A3B}"/>
              </a:ext>
            </a:extLst>
          </p:cNvPr>
          <p:cNvCxnSpPr>
            <a:cxnSpLocks/>
          </p:cNvCxnSpPr>
          <p:nvPr/>
        </p:nvCxnSpPr>
        <p:spPr>
          <a:xfrm flipH="1">
            <a:off x="3040380" y="4862897"/>
            <a:ext cx="1891346" cy="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Speech Bubble: Rectangle with Corners Rounded 35">
                <a:extLst>
                  <a:ext uri="{FF2B5EF4-FFF2-40B4-BE49-F238E27FC236}">
                    <a16:creationId xmlns:a16="http://schemas.microsoft.com/office/drawing/2014/main" id="{2CD18A71-BE20-491F-A14B-9FF358916803}"/>
                  </a:ext>
                </a:extLst>
              </p:cNvPr>
              <p:cNvSpPr/>
              <p:nvPr/>
            </p:nvSpPr>
            <p:spPr>
              <a:xfrm>
                <a:off x="174695" y="3002813"/>
                <a:ext cx="3531201" cy="1629009"/>
              </a:xfrm>
              <a:prstGeom prst="wedgeRoundRectCallout">
                <a:avLst>
                  <a:gd name="adj1" fmla="val -18666"/>
                  <a:gd name="adj2" fmla="val -77222"/>
                  <a:gd name="adj3" fmla="val 16667"/>
                </a:avLst>
              </a:prstGeom>
              <a:solidFill>
                <a:srgbClr val="C0C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rIns="0" rtlCol="0" anchor="ctr"/>
              <a:lstStyle/>
              <a:p>
                <a:r>
                  <a:rPr lang="en-US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Has cross-product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(.)</m:t>
                    </m:r>
                  </m:oMath>
                </a14:m>
                <a:r>
                  <a:rPr lang="en-US" b="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terms,</a:t>
                </a:r>
              </a:p>
              <a:p>
                <a:r>
                  <a:rPr lang="en-US" b="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apart from summation: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nary>
                        <m:naryPr>
                          <m:chr m:val="∏"/>
                          <m:supHide m:val="on"/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≠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</m:e>
                            <m:sup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1600" b="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6" name="Speech Bubble: Rectangle with Corners Rounded 35">
                <a:extLst>
                  <a:ext uri="{FF2B5EF4-FFF2-40B4-BE49-F238E27FC236}">
                    <a16:creationId xmlns:a16="http://schemas.microsoft.com/office/drawing/2014/main" id="{2CD18A71-BE20-491F-A14B-9FF3589168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695" y="3002813"/>
                <a:ext cx="3531201" cy="1629009"/>
              </a:xfrm>
              <a:prstGeom prst="wedgeRoundRectCallout">
                <a:avLst>
                  <a:gd name="adj1" fmla="val -18666"/>
                  <a:gd name="adj2" fmla="val -77222"/>
                  <a:gd name="adj3" fmla="val 16667"/>
                </a:avLst>
              </a:prstGeom>
              <a:blipFill>
                <a:blip r:embed="rId8"/>
                <a:stretch>
                  <a:fillRect l="-154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045323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640"/>
    </mc:Choice>
    <mc:Fallback xmlns="">
      <p:transition spd="slow" advTm="186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7">
            <a:extLst>
              <a:ext uri="{FF2B5EF4-FFF2-40B4-BE49-F238E27FC236}">
                <a16:creationId xmlns:a16="http://schemas.microsoft.com/office/drawing/2014/main" id="{88F9FB31-EFA1-427E-BD93-E4543165FDFC}"/>
              </a:ext>
            </a:extLst>
          </p:cNvPr>
          <p:cNvSpPr/>
          <p:nvPr/>
        </p:nvSpPr>
        <p:spPr>
          <a:xfrm>
            <a:off x="5830645" y="3538214"/>
            <a:ext cx="2334409" cy="1195152"/>
          </a:xfrm>
          <a:custGeom>
            <a:avLst/>
            <a:gdLst>
              <a:gd name="connsiteX0" fmla="*/ 0 w 2334409"/>
              <a:gd name="connsiteY0" fmla="*/ 1185731 h 1185731"/>
              <a:gd name="connsiteX1" fmla="*/ 1032734 w 2334409"/>
              <a:gd name="connsiteY1" fmla="*/ 228300 h 1185731"/>
              <a:gd name="connsiteX2" fmla="*/ 1624404 w 2334409"/>
              <a:gd name="connsiteY2" fmla="*/ 56178 h 1185731"/>
              <a:gd name="connsiteX3" fmla="*/ 2334409 w 2334409"/>
              <a:gd name="connsiteY3" fmla="*/ 2390 h 1185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34409" h="1185731">
                <a:moveTo>
                  <a:pt x="0" y="1185731"/>
                </a:moveTo>
                <a:cubicBezTo>
                  <a:pt x="381000" y="801145"/>
                  <a:pt x="762000" y="416559"/>
                  <a:pt x="1032734" y="228300"/>
                </a:cubicBezTo>
                <a:cubicBezTo>
                  <a:pt x="1303468" y="40041"/>
                  <a:pt x="1407458" y="93830"/>
                  <a:pt x="1624404" y="56178"/>
                </a:cubicBezTo>
                <a:cubicBezTo>
                  <a:pt x="1841350" y="18526"/>
                  <a:pt x="2207110" y="-8368"/>
                  <a:pt x="2334409" y="2390"/>
                </a:cubicBezTo>
              </a:path>
            </a:pathLst>
          </a:custGeom>
          <a:ln w="539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7883" y="40649"/>
            <a:ext cx="9144000" cy="1083365"/>
          </a:xfrm>
          <a:noFill/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  <a:cs typeface="Segoe UI Light" panose="020B0502040204020203" pitchFamily="34" charset="0"/>
              </a:rPr>
              <a:t>Does Accuracy of Classification Satisfy These Criteria?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647272" y="5741464"/>
            <a:ext cx="8245268" cy="932533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+mj-lt"/>
                <a:cs typeface="Segoe UI Light" panose="020B0502040204020203" pitchFamily="34" charset="0"/>
              </a:rPr>
              <a:t>Our objective is </a:t>
            </a:r>
            <a:r>
              <a:rPr lang="en-US" sz="2800" b="1" dirty="0">
                <a:solidFill>
                  <a:schemeClr val="tx1"/>
                </a:solidFill>
                <a:latin typeface="+mj-lt"/>
                <a:cs typeface="Segoe UI Light" panose="020B0502040204020203" pitchFamily="34" charset="0"/>
              </a:rPr>
              <a:t>NOT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Segoe UI Light" panose="020B0502040204020203" pitchFamily="34" charset="0"/>
              </a:rPr>
              <a:t> submodular;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+mj-lt"/>
                <a:cs typeface="Segoe UI Light" panose="020B0502040204020203" pitchFamily="34" charset="0"/>
              </a:rPr>
              <a:t>Greedy algorithm does </a:t>
            </a:r>
            <a:r>
              <a:rPr lang="en-US" sz="2800" b="1" dirty="0">
                <a:solidFill>
                  <a:srgbClr val="FF0000"/>
                </a:solidFill>
                <a:latin typeface="+mj-lt"/>
                <a:cs typeface="Segoe UI Light" panose="020B0502040204020203" pitchFamily="34" charset="0"/>
              </a:rPr>
              <a:t>NOT</a:t>
            </a:r>
            <a:r>
              <a:rPr lang="en-US" sz="2800" dirty="0">
                <a:solidFill>
                  <a:srgbClr val="FF0000"/>
                </a:solidFill>
                <a:latin typeface="+mj-lt"/>
                <a:cs typeface="Segoe UI Light" panose="020B0502040204020203" pitchFamily="34" charset="0"/>
              </a:rPr>
              <a:t> give approximate 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Segoe UI Light" panose="020B0502040204020203" pitchFamily="34" charset="0"/>
              </a:rPr>
              <a:t>result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58925" y="1341783"/>
            <a:ext cx="4821685" cy="1272208"/>
          </a:xfrm>
          <a:prstGeom prst="wedgeRoundRectCallout">
            <a:avLst>
              <a:gd name="adj1" fmla="val -21926"/>
              <a:gd name="adj2" fmla="val 46095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“</a:t>
            </a:r>
            <a:r>
              <a:rPr lang="en-US" sz="2800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Monotone</a:t>
            </a:r>
            <a:r>
              <a:rPr lang="en-US" sz="28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”: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No sensor has a negative gain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5127050" y="1341783"/>
            <a:ext cx="3925510" cy="1272208"/>
          </a:xfrm>
          <a:prstGeom prst="wedgeRoundRectCallout">
            <a:avLst>
              <a:gd name="adj1" fmla="val -21926"/>
              <a:gd name="adj2" fmla="val 46095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“</a:t>
            </a:r>
            <a:r>
              <a:rPr lang="en-US" sz="2800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Submodular</a:t>
            </a:r>
            <a:r>
              <a:rPr lang="en-US" sz="28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”: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Gains follow law of diminishing returns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978742" y="2947070"/>
            <a:ext cx="11430" cy="2215480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1013032" y="5132070"/>
            <a:ext cx="3056048" cy="0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234440" y="5132070"/>
            <a:ext cx="2400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Size of subset</a:t>
            </a:r>
          </a:p>
        </p:txBody>
      </p:sp>
      <p:sp>
        <p:nvSpPr>
          <p:cNvPr id="20" name="TextBox 19"/>
          <p:cNvSpPr txBox="1"/>
          <p:nvPr/>
        </p:nvSpPr>
        <p:spPr>
          <a:xfrm rot="16200000">
            <a:off x="-664171" y="3297853"/>
            <a:ext cx="2400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Accuracy of Localization</a:t>
            </a:r>
          </a:p>
        </p:txBody>
      </p:sp>
      <p:sp>
        <p:nvSpPr>
          <p:cNvPr id="18" name="Freeform 17"/>
          <p:cNvSpPr/>
          <p:nvPr/>
        </p:nvSpPr>
        <p:spPr>
          <a:xfrm>
            <a:off x="1245870" y="3771900"/>
            <a:ext cx="2594610" cy="1131570"/>
          </a:xfrm>
          <a:custGeom>
            <a:avLst/>
            <a:gdLst>
              <a:gd name="connsiteX0" fmla="*/ 0 w 2594610"/>
              <a:gd name="connsiteY0" fmla="*/ 1131570 h 1131570"/>
              <a:gd name="connsiteX1" fmla="*/ 1474470 w 2594610"/>
              <a:gd name="connsiteY1" fmla="*/ 788670 h 1131570"/>
              <a:gd name="connsiteX2" fmla="*/ 1920240 w 2594610"/>
              <a:gd name="connsiteY2" fmla="*/ 308610 h 1131570"/>
              <a:gd name="connsiteX3" fmla="*/ 2400300 w 2594610"/>
              <a:gd name="connsiteY3" fmla="*/ 240030 h 1131570"/>
              <a:gd name="connsiteX4" fmla="*/ 2594610 w 2594610"/>
              <a:gd name="connsiteY4" fmla="*/ 0 h 1131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4610" h="1131570">
                <a:moveTo>
                  <a:pt x="0" y="1131570"/>
                </a:moveTo>
                <a:cubicBezTo>
                  <a:pt x="577215" y="1028700"/>
                  <a:pt x="1154430" y="925830"/>
                  <a:pt x="1474470" y="788670"/>
                </a:cubicBezTo>
                <a:cubicBezTo>
                  <a:pt x="1794510" y="651510"/>
                  <a:pt x="1765935" y="400050"/>
                  <a:pt x="1920240" y="308610"/>
                </a:cubicBezTo>
                <a:cubicBezTo>
                  <a:pt x="2074545" y="217170"/>
                  <a:pt x="2287905" y="291465"/>
                  <a:pt x="2400300" y="240030"/>
                </a:cubicBezTo>
                <a:cubicBezTo>
                  <a:pt x="2512695" y="188595"/>
                  <a:pt x="2553652" y="94297"/>
                  <a:pt x="2594610" y="0"/>
                </a:cubicBezTo>
              </a:path>
            </a:pathLst>
          </a:cu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5508832" y="2928020"/>
            <a:ext cx="11430" cy="2215480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5543122" y="5113020"/>
            <a:ext cx="3056048" cy="0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764530" y="5113020"/>
            <a:ext cx="2400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Size of subset</a:t>
            </a:r>
          </a:p>
        </p:txBody>
      </p:sp>
      <p:sp>
        <p:nvSpPr>
          <p:cNvPr id="25" name="TextBox 24"/>
          <p:cNvSpPr txBox="1"/>
          <p:nvPr/>
        </p:nvSpPr>
        <p:spPr>
          <a:xfrm rot="16200000">
            <a:off x="3865919" y="3278803"/>
            <a:ext cx="2400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Accuracy of Localization</a:t>
            </a:r>
          </a:p>
        </p:txBody>
      </p:sp>
      <p:pic>
        <p:nvPicPr>
          <p:cNvPr id="2" name="Picture 1" descr="File:Yes Check Circle.svg - Wikipedia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329" y="2358954"/>
            <a:ext cx="1377022" cy="1377022"/>
          </a:xfrm>
          <a:prstGeom prst="rect">
            <a:avLst/>
          </a:prstGeom>
        </p:spPr>
      </p:pic>
      <p:pic>
        <p:nvPicPr>
          <p:cNvPr id="5" name="Picture 4" descr="File:No Cross.svg - Wiktionary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65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192" y="2324945"/>
            <a:ext cx="1377023" cy="1377023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59C4638-52B1-49DD-BCE5-C2D3CDEBD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97A6D-E745-4D8B-863E-11FBF3764A1F}" type="slidenum">
              <a:rPr lang="en-US" smtClean="0"/>
              <a:pPr/>
              <a:t>22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079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640"/>
    </mc:Choice>
    <mc:Fallback xmlns="">
      <p:transition spd="slow" advTm="186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31" y="1039184"/>
            <a:ext cx="7372350" cy="4739368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0" y="59635"/>
            <a:ext cx="9144000" cy="1083365"/>
          </a:xfrm>
          <a:noFill/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  <a:cs typeface="Segoe UI Light" panose="020B0502040204020203" pitchFamily="34" charset="0"/>
              </a:rPr>
              <a:t>Can be Verified using Experiments</a:t>
            </a:r>
          </a:p>
        </p:txBody>
      </p:sp>
      <p:sp>
        <p:nvSpPr>
          <p:cNvPr id="11" name="TextBox 19"/>
          <p:cNvSpPr txBox="1"/>
          <p:nvPr/>
        </p:nvSpPr>
        <p:spPr>
          <a:xfrm rot="16200000">
            <a:off x="-485072" y="2727463"/>
            <a:ext cx="389977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Accuracy of Localization</a:t>
            </a:r>
          </a:p>
        </p:txBody>
      </p:sp>
      <p:sp>
        <p:nvSpPr>
          <p:cNvPr id="13" name="Rounded Rectangular Callout 10">
            <a:extLst>
              <a:ext uri="{FF2B5EF4-FFF2-40B4-BE49-F238E27FC236}">
                <a16:creationId xmlns:a16="http://schemas.microsoft.com/office/drawing/2014/main" id="{BE734EA5-70F4-479B-A1D5-0BEB7BB0E8FD}"/>
              </a:ext>
            </a:extLst>
          </p:cNvPr>
          <p:cNvSpPr/>
          <p:nvPr/>
        </p:nvSpPr>
        <p:spPr>
          <a:xfrm>
            <a:off x="5817870" y="2895600"/>
            <a:ext cx="2868930" cy="1654650"/>
          </a:xfrm>
          <a:prstGeom prst="wedgeRoundRectCallout">
            <a:avLst>
              <a:gd name="adj1" fmla="val -119125"/>
              <a:gd name="adj2" fmla="val 40733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Not submodular due to presence of cross-product terms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EEB5B95-FEEF-4589-B83A-65A7751F6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97A6D-E745-4D8B-863E-11FBF3764A1F}" type="slidenum">
              <a:rPr lang="en-US" smtClean="0"/>
              <a:pPr/>
              <a:t>23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924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640"/>
    </mc:Choice>
    <mc:Fallback xmlns="">
      <p:transition spd="slow" advTm="186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" y="868668"/>
            <a:ext cx="8058150" cy="5180240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0" y="59635"/>
            <a:ext cx="9144000" cy="1083365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  <a:cs typeface="Segoe UI Light" panose="020B0502040204020203" pitchFamily="34" charset="0"/>
              </a:rPr>
              <a:t>Can we Design an Auxiliary Monotone Submodular Objective?</a:t>
            </a:r>
          </a:p>
        </p:txBody>
      </p:sp>
      <p:sp>
        <p:nvSpPr>
          <p:cNvPr id="7" name="TextBox 19"/>
          <p:cNvSpPr txBox="1"/>
          <p:nvPr/>
        </p:nvSpPr>
        <p:spPr>
          <a:xfrm rot="16200000">
            <a:off x="-786913" y="2727463"/>
            <a:ext cx="389977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Accuracy of Localization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47272" y="5741464"/>
            <a:ext cx="8245268" cy="932533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cs typeface="Segoe UI Light" panose="020B0502040204020203" pitchFamily="34" charset="0"/>
              </a:rPr>
              <a:t>(Auxiliary) Greedy algorithm gives </a:t>
            </a:r>
            <a:r>
              <a:rPr lang="en-US" sz="2800" dirty="0">
                <a:solidFill>
                  <a:srgbClr val="FF0000"/>
                </a:solidFill>
                <a:cs typeface="Segoe UI Light" panose="020B0502040204020203" pitchFamily="34" charset="0"/>
              </a:rPr>
              <a:t>near-optimal</a:t>
            </a:r>
            <a:r>
              <a:rPr lang="en-US" sz="2800" dirty="0">
                <a:solidFill>
                  <a:schemeClr val="tx1"/>
                </a:solidFill>
                <a:cs typeface="Segoe UI Light" panose="020B0502040204020203" pitchFamily="34" charset="0"/>
              </a:rPr>
              <a:t> value of auxiliary objective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ular Callout 10">
                <a:extLst>
                  <a:ext uri="{FF2B5EF4-FFF2-40B4-BE49-F238E27FC236}">
                    <a16:creationId xmlns:a16="http://schemas.microsoft.com/office/drawing/2014/main" id="{111771A4-C24D-4BD7-8A4C-C451E14C8A62}"/>
                  </a:ext>
                </a:extLst>
              </p:cNvPr>
              <p:cNvSpPr/>
              <p:nvPr/>
            </p:nvSpPr>
            <p:spPr>
              <a:xfrm>
                <a:off x="5791199" y="2306260"/>
                <a:ext cx="3168315" cy="2243990"/>
              </a:xfrm>
              <a:prstGeom prst="wedgeRoundRectCallout">
                <a:avLst>
                  <a:gd name="adj1" fmla="val -62399"/>
                  <a:gd name="adj2" fmla="val -22558"/>
                  <a:gd name="adj3" fmla="val 16667"/>
                </a:avLst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Approximate the cross-product terms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∏"/>
                          <m:supHide m:val="on"/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≠</m:t>
                          </m:r>
                          <m: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(.)</m:t>
                          </m:r>
                        </m:e>
                      </m:nary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≈1−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≠</m:t>
                          </m:r>
                          <m:r>
                            <m:rPr>
                              <m:sty m:val="p"/>
                            </m:r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i</m:t>
                          </m:r>
                        </m:sub>
                        <m:sup/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(.)</m:t>
                          </m:r>
                        </m:e>
                      </m:nary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ounded Rectangular Callout 10">
                <a:extLst>
                  <a:ext uri="{FF2B5EF4-FFF2-40B4-BE49-F238E27FC236}">
                    <a16:creationId xmlns:a16="http://schemas.microsoft.com/office/drawing/2014/main" id="{111771A4-C24D-4BD7-8A4C-C451E14C8A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199" y="2306260"/>
                <a:ext cx="3168315" cy="2243990"/>
              </a:xfrm>
              <a:prstGeom prst="wedgeRoundRectCallout">
                <a:avLst>
                  <a:gd name="adj1" fmla="val -62399"/>
                  <a:gd name="adj2" fmla="val -22558"/>
                  <a:gd name="adj3" fmla="val 16667"/>
                </a:avLst>
              </a:prstGeom>
              <a:blipFill>
                <a:blip r:embed="rId5"/>
                <a:stretch>
                  <a:fillRect t="-56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6AC35CC-AFAF-4D73-9EA3-CC0966E73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97A6D-E745-4D8B-863E-11FBF3764A1F}" type="slidenum">
              <a:rPr lang="en-US" smtClean="0"/>
              <a:pPr/>
              <a:t>24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587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640"/>
    </mc:Choice>
    <mc:Fallback xmlns="">
      <p:transition spd="slow" advTm="186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" y="868668"/>
            <a:ext cx="8058150" cy="5180240"/>
          </a:xfrm>
          <a:prstGeom prst="rect">
            <a:avLst/>
          </a:prstGeom>
        </p:spPr>
      </p:pic>
      <p:sp>
        <p:nvSpPr>
          <p:cNvPr id="77" name="Rounded Rectangle 76"/>
          <p:cNvSpPr/>
          <p:nvPr/>
        </p:nvSpPr>
        <p:spPr>
          <a:xfrm>
            <a:off x="647272" y="5741464"/>
            <a:ext cx="8245268" cy="932533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+mj-lt"/>
                <a:cs typeface="Segoe UI Light" panose="020B0502040204020203" pitchFamily="34" charset="0"/>
              </a:rPr>
              <a:t>Applying greedy algorithm on auxiliary objective provides </a:t>
            </a:r>
            <a:r>
              <a:rPr lang="en-US" sz="2800" dirty="0">
                <a:solidFill>
                  <a:srgbClr val="FF0000"/>
                </a:solidFill>
                <a:latin typeface="+mj-lt"/>
                <a:cs typeface="Segoe UI Light" panose="020B0502040204020203" pitchFamily="34" charset="0"/>
              </a:rPr>
              <a:t>guarantee on accuracy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0" y="59635"/>
            <a:ext cx="9144000" cy="1083365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  <a:cs typeface="Segoe UI Light" panose="020B0502040204020203" pitchFamily="34" charset="0"/>
              </a:rPr>
              <a:t>Does it Also Give Guarantee on Performance of Actual Objective?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5143500" y="2537460"/>
            <a:ext cx="0" cy="1497330"/>
          </a:xfrm>
          <a:prstGeom prst="line">
            <a:avLst/>
          </a:prstGeom>
          <a:ln w="444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ular Callout 10"/>
          <p:cNvSpPr/>
          <p:nvPr/>
        </p:nvSpPr>
        <p:spPr>
          <a:xfrm>
            <a:off x="5817870" y="2306260"/>
            <a:ext cx="3074670" cy="2243990"/>
          </a:xfrm>
          <a:prstGeom prst="wedgeRoundRectCallout">
            <a:avLst>
              <a:gd name="adj1" fmla="val -71602"/>
              <a:gd name="adj2" fmla="val -17157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Analytically show that this difference is within a bound.</a:t>
            </a:r>
          </a:p>
          <a:p>
            <a:pPr algn="ctr"/>
            <a:endParaRPr lang="en-US" sz="2400" dirty="0">
              <a:solidFill>
                <a:schemeClr val="tx1"/>
              </a:solidFill>
            </a:endParaRP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Bound reduces with an increase in budget</a:t>
            </a:r>
          </a:p>
        </p:txBody>
      </p:sp>
      <p:sp>
        <p:nvSpPr>
          <p:cNvPr id="8" name="TextBox 19"/>
          <p:cNvSpPr txBox="1"/>
          <p:nvPr/>
        </p:nvSpPr>
        <p:spPr>
          <a:xfrm rot="16200000">
            <a:off x="-822424" y="2825154"/>
            <a:ext cx="389977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Accuracy of Localization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75B7B6F-6EAB-4EDA-A10D-ABD620B2A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97A6D-E745-4D8B-863E-11FBF3764A1F}" type="slidenum">
              <a:rPr lang="en-US" smtClean="0"/>
              <a:pPr/>
              <a:t>25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2816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640"/>
    </mc:Choice>
    <mc:Fallback xmlns="">
      <p:transition spd="slow" advTm="186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9ED77-43CF-44CC-98A0-CC43CEFFC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Content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9A15699-8DDA-4CB6-B2FB-FE5AA1A027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3068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Motivation of Sensor Selection</a:t>
            </a:r>
          </a:p>
          <a:p>
            <a:endParaRPr lang="en-US" dirty="0"/>
          </a:p>
          <a:p>
            <a:r>
              <a:rPr lang="en-US" dirty="0"/>
              <a:t>Problem Formulation</a:t>
            </a:r>
          </a:p>
          <a:p>
            <a:endParaRPr lang="en-US" dirty="0"/>
          </a:p>
          <a:p>
            <a:r>
              <a:rPr lang="en-US" dirty="0"/>
              <a:t>Our Algorithm</a:t>
            </a:r>
          </a:p>
          <a:p>
            <a:endParaRPr lang="en-US" dirty="0">
              <a:solidFill>
                <a:srgbClr val="C0C0C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Evaluation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95D3F50-7B82-48CE-A739-6A693015D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97A6D-E745-4D8B-863E-11FBF3764A1F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664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0" y="-44181"/>
            <a:ext cx="9144000" cy="1083365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C00000"/>
                </a:solidFill>
                <a:cs typeface="Segoe UI Light" panose="020B0502040204020203" pitchFamily="34" charset="0"/>
              </a:rPr>
              <a:t>Performance Evaluation</a:t>
            </a:r>
            <a:br>
              <a:rPr lang="en-US" dirty="0">
                <a:solidFill>
                  <a:srgbClr val="C00000"/>
                </a:solidFill>
                <a:cs typeface="Segoe UI Light" panose="020B0502040204020203" pitchFamily="34" charset="0"/>
              </a:rPr>
            </a:br>
            <a:r>
              <a:rPr lang="en-US" dirty="0">
                <a:solidFill>
                  <a:srgbClr val="C00000"/>
                </a:solidFill>
                <a:cs typeface="Segoe UI Light" panose="020B0502040204020203" pitchFamily="34" charset="0"/>
              </a:rPr>
              <a:t>Simulation Based on Propagation Models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914400" y="1164122"/>
            <a:ext cx="5648568" cy="4655765"/>
            <a:chOff x="1532990" y="1094940"/>
            <a:chExt cx="5648568" cy="4655765"/>
          </a:xfrm>
        </p:grpSpPr>
        <p:sp>
          <p:nvSpPr>
            <p:cNvPr id="6" name="Rectangle 5"/>
            <p:cNvSpPr/>
            <p:nvPr/>
          </p:nvSpPr>
          <p:spPr>
            <a:xfrm>
              <a:off x="1565440" y="1094940"/>
              <a:ext cx="5605922" cy="4655765"/>
            </a:xfrm>
            <a:prstGeom prst="rect">
              <a:avLst/>
            </a:prstGeom>
            <a:solidFill>
              <a:schemeClr val="bg1">
                <a:alpha val="3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FilmGrain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2990" y="1146029"/>
              <a:ext cx="5648568" cy="458954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8" name="Rectangle 7"/>
          <p:cNvSpPr/>
          <p:nvPr/>
        </p:nvSpPr>
        <p:spPr>
          <a:xfrm>
            <a:off x="925527" y="1183481"/>
            <a:ext cx="5648568" cy="4604676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E417BCC-F15D-43BB-A981-F6BDBF4B4F53}"/>
              </a:ext>
            </a:extLst>
          </p:cNvPr>
          <p:cNvGrpSpPr/>
          <p:nvPr/>
        </p:nvGrpSpPr>
        <p:grpSpPr>
          <a:xfrm>
            <a:off x="5111703" y="3220775"/>
            <a:ext cx="847234" cy="631280"/>
            <a:chOff x="6525341" y="4321230"/>
            <a:chExt cx="847234" cy="63128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6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955" r="47789" b="27774"/>
            <a:stretch/>
          </p:blipFill>
          <p:spPr>
            <a:xfrm>
              <a:off x="6525341" y="4586274"/>
              <a:ext cx="847234" cy="36623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9884118-E879-45A3-B0BD-8541D3A12FE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7175563" y="4321230"/>
              <a:ext cx="138935" cy="347338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59FDF44-B503-46B0-A96C-48D6F8837B53}"/>
              </a:ext>
            </a:extLst>
          </p:cNvPr>
          <p:cNvGrpSpPr/>
          <p:nvPr/>
        </p:nvGrpSpPr>
        <p:grpSpPr>
          <a:xfrm>
            <a:off x="2076685" y="3917933"/>
            <a:ext cx="560784" cy="520887"/>
            <a:chOff x="2716668" y="3916283"/>
            <a:chExt cx="560784" cy="520887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3116293-BAAE-4BD4-9682-2DD566E3649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8530" y="4134405"/>
              <a:ext cx="538922" cy="302765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620D89B8-9641-4671-8006-4BCEB8220CA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2716668" y="3916283"/>
              <a:ext cx="138935" cy="347338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13E64FB-571E-4C99-B8CE-82515291C778}"/>
              </a:ext>
            </a:extLst>
          </p:cNvPr>
          <p:cNvGrpSpPr/>
          <p:nvPr/>
        </p:nvGrpSpPr>
        <p:grpSpPr>
          <a:xfrm>
            <a:off x="5386881" y="4133120"/>
            <a:ext cx="560784" cy="520887"/>
            <a:chOff x="2716668" y="3916283"/>
            <a:chExt cx="560784" cy="520887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5B8DDCC2-78C5-4B2F-B535-EE832370222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8530" y="4134405"/>
              <a:ext cx="538922" cy="302765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563F9380-8DA4-4F5D-8DAB-AE6ED145D4D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2716668" y="3916283"/>
              <a:ext cx="138935" cy="347338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256939E-2D2D-4D3F-82A0-1DA116E7F2D5}"/>
              </a:ext>
            </a:extLst>
          </p:cNvPr>
          <p:cNvGrpSpPr/>
          <p:nvPr/>
        </p:nvGrpSpPr>
        <p:grpSpPr>
          <a:xfrm>
            <a:off x="3999564" y="1319280"/>
            <a:ext cx="560784" cy="520887"/>
            <a:chOff x="2716668" y="3916283"/>
            <a:chExt cx="560784" cy="520887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C4F5F789-B64D-446C-B316-B8C35858F40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8530" y="4134405"/>
              <a:ext cx="538922" cy="302765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139CA447-283D-43FF-A08F-94F39F6376C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2716668" y="3916283"/>
              <a:ext cx="138935" cy="347338"/>
            </a:xfrm>
            <a:prstGeom prst="rect">
              <a:avLst/>
            </a:prstGeom>
          </p:spPr>
        </p:pic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087A9F9-73EE-48E8-86B4-A6466690A8AC}"/>
              </a:ext>
            </a:extLst>
          </p:cNvPr>
          <p:cNvGrpSpPr/>
          <p:nvPr/>
        </p:nvGrpSpPr>
        <p:grpSpPr>
          <a:xfrm>
            <a:off x="5251765" y="2183873"/>
            <a:ext cx="560784" cy="520887"/>
            <a:chOff x="2716668" y="3916283"/>
            <a:chExt cx="560784" cy="520887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7D0531E7-F665-42D6-A661-C6C5D33CB0F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8530" y="4134405"/>
              <a:ext cx="538922" cy="302765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405B12AE-A304-488F-A268-7AD5537DDBE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2716668" y="3916283"/>
              <a:ext cx="138935" cy="347338"/>
            </a:xfrm>
            <a:prstGeom prst="rect">
              <a:avLst/>
            </a:prstGeom>
          </p:spPr>
        </p:pic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44C34B0-B6AA-4F72-B385-24006FC29CD4}"/>
              </a:ext>
            </a:extLst>
          </p:cNvPr>
          <p:cNvGrpSpPr/>
          <p:nvPr/>
        </p:nvGrpSpPr>
        <p:grpSpPr>
          <a:xfrm>
            <a:off x="3861660" y="2099413"/>
            <a:ext cx="847234" cy="631280"/>
            <a:chOff x="6525341" y="4321230"/>
            <a:chExt cx="847234" cy="631280"/>
          </a:xfrm>
        </p:grpSpPr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1839CC90-D90D-4D6D-8ECD-A5C0497290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955" r="47789" b="27774"/>
            <a:stretch/>
          </p:blipFill>
          <p:spPr>
            <a:xfrm>
              <a:off x="6525341" y="4586274"/>
              <a:ext cx="847234" cy="36623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AAE1DEF6-6A60-4713-9C7D-EF93F6CA7F2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7175563" y="4321230"/>
              <a:ext cx="138935" cy="347338"/>
            </a:xfrm>
            <a:prstGeom prst="rect">
              <a:avLst/>
            </a:prstGeom>
          </p:spPr>
        </p:pic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B0B5BBC8-CCF5-41BD-A758-03110AF789D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686" y="4068340"/>
            <a:ext cx="448071" cy="448071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C703457-B1ED-4FE2-B9FF-6DBD53B8154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830" y="4245670"/>
            <a:ext cx="448071" cy="448071"/>
          </a:xfrm>
          <a:prstGeom prst="rect">
            <a:avLst/>
          </a:prstGeom>
          <a:noFill/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BCA18FC-6DE3-4852-87DB-D513492E352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255" y="3509757"/>
            <a:ext cx="448071" cy="448071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05F5FB03-C5CF-40FE-BE97-F1A3C48BDC8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422" y="2371426"/>
            <a:ext cx="448071" cy="448071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A5FC8EEC-12C0-48D5-911C-C352FB4D971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092" y="2283955"/>
            <a:ext cx="448071" cy="448071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B754AF65-FAF8-409E-9930-40CA565640B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187" y="1435370"/>
            <a:ext cx="448071" cy="448071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925527" y="6096000"/>
            <a:ext cx="5648568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7086600" y="1215211"/>
            <a:ext cx="0" cy="4604676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6934200" y="5819887"/>
            <a:ext cx="304800" cy="0"/>
          </a:xfrm>
          <a:prstGeom prst="straightConnector1">
            <a:avLst/>
          </a:prstGeom>
          <a:ln w="38100"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6934200" y="1208690"/>
            <a:ext cx="304800" cy="0"/>
          </a:xfrm>
          <a:prstGeom prst="straightConnector1">
            <a:avLst/>
          </a:prstGeom>
          <a:ln w="38100"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6574095" y="5935500"/>
            <a:ext cx="0" cy="336550"/>
          </a:xfrm>
          <a:prstGeom prst="straightConnector1">
            <a:avLst/>
          </a:prstGeom>
          <a:ln w="38100"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914400" y="5930250"/>
            <a:ext cx="0" cy="336550"/>
          </a:xfrm>
          <a:prstGeom prst="straightConnector1">
            <a:avLst/>
          </a:prstGeom>
          <a:ln w="38100"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3255654" y="5757215"/>
            <a:ext cx="966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40 m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867366" y="3160116"/>
            <a:ext cx="966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40 m</a:t>
            </a:r>
          </a:p>
        </p:txBody>
      </p:sp>
      <p:sp>
        <p:nvSpPr>
          <p:cNvPr id="72" name="Speech Bubble: Rectangle with Corners Rounded 78">
            <a:extLst>
              <a:ext uri="{FF2B5EF4-FFF2-40B4-BE49-F238E27FC236}">
                <a16:creationId xmlns:a16="http://schemas.microsoft.com/office/drawing/2014/main" id="{30859C64-DD9B-48F7-B615-9D793A07F68B}"/>
              </a:ext>
            </a:extLst>
          </p:cNvPr>
          <p:cNvSpPr/>
          <p:nvPr/>
        </p:nvSpPr>
        <p:spPr>
          <a:xfrm>
            <a:off x="7237313" y="1260022"/>
            <a:ext cx="1901359" cy="1826273"/>
          </a:xfrm>
          <a:prstGeom prst="wedgeRoundRectCallout">
            <a:avLst>
              <a:gd name="adj1" fmla="val -127173"/>
              <a:gd name="adj2" fmla="val 19341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2880" tIns="0" rIns="0" bIns="0"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Transmitter at 1600 points; 100 sensors</a:t>
            </a:r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363" y="1484116"/>
            <a:ext cx="762564" cy="868969"/>
          </a:xfrm>
          <a:prstGeom prst="rect">
            <a:avLst/>
          </a:prstGeom>
        </p:spPr>
      </p:pic>
      <p:cxnSp>
        <p:nvCxnSpPr>
          <p:cNvPr id="74" name="Straight Arrow Connector 73"/>
          <p:cNvCxnSpPr>
            <a:cxnSpLocks/>
          </p:cNvCxnSpPr>
          <p:nvPr/>
        </p:nvCxnSpPr>
        <p:spPr>
          <a:xfrm flipH="1" flipV="1">
            <a:off x="6552218" y="4613948"/>
            <a:ext cx="918704" cy="40059"/>
          </a:xfrm>
          <a:prstGeom prst="straightConnector1">
            <a:avLst/>
          </a:prstGeom>
          <a:ln w="66675">
            <a:solidFill>
              <a:schemeClr val="tx1"/>
            </a:solidFill>
            <a:headEnd type="oval"/>
            <a:tailEnd type="triangle"/>
          </a:ln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: Rounded Corners 36"/>
          <p:cNvSpPr/>
          <p:nvPr/>
        </p:nvSpPr>
        <p:spPr>
          <a:xfrm>
            <a:off x="7297548" y="4170794"/>
            <a:ext cx="1722899" cy="1007747"/>
          </a:xfrm>
          <a:prstGeom prst="roundRect">
            <a:avLst>
              <a:gd name="adj" fmla="val 11303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9096" tIns="34548" rIns="69096" bIns="345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Landscape based on satellites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447FCD-6122-4AC4-B458-1938C8A79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97A6D-E745-4D8B-863E-11FBF3764A1F}" type="slidenum">
              <a:rPr lang="en-US" smtClean="0"/>
              <a:pPr/>
              <a:t>27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7788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640"/>
    </mc:Choice>
    <mc:Fallback xmlns="">
      <p:transition spd="slow" advTm="186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1" grpId="0"/>
      <p:bldP spid="72" grpId="0" animBg="1"/>
      <p:bldP spid="7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0" y="-44181"/>
            <a:ext cx="9144000" cy="1083365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rgbClr val="C00000"/>
                </a:solidFill>
                <a:cs typeface="Segoe UI Light" panose="020B0502040204020203" pitchFamily="34" charset="0"/>
              </a:rPr>
              <a:t>How Does it Compare to State-of-the-art?</a:t>
            </a:r>
            <a:br>
              <a:rPr lang="en-US" sz="4000" dirty="0">
                <a:solidFill>
                  <a:srgbClr val="C00000"/>
                </a:solidFill>
                <a:cs typeface="Segoe UI Light" panose="020B0502040204020203" pitchFamily="34" charset="0"/>
              </a:rPr>
            </a:br>
            <a:r>
              <a:rPr lang="en-US" sz="4000" dirty="0">
                <a:solidFill>
                  <a:srgbClr val="C00000"/>
                </a:solidFill>
                <a:cs typeface="Segoe UI Light" panose="020B0502040204020203" pitchFamily="34" charset="0"/>
              </a:rPr>
              <a:t>Large-scale Simulation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D3A5F8A-10C5-41F3-BD26-CC29C502E5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35" y="1117278"/>
            <a:ext cx="6152587" cy="459772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8F572E-A311-47BD-8445-D36086BFF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97A6D-E745-4D8B-863E-11FBF3764A1F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894298F-C5EE-4761-91C0-1993F41E934E}"/>
              </a:ext>
            </a:extLst>
          </p:cNvPr>
          <p:cNvSpPr/>
          <p:nvPr/>
        </p:nvSpPr>
        <p:spPr>
          <a:xfrm>
            <a:off x="457200" y="1143000"/>
            <a:ext cx="7824655" cy="4672397"/>
          </a:xfrm>
          <a:custGeom>
            <a:avLst/>
            <a:gdLst>
              <a:gd name="connsiteX0" fmla="*/ 0 w 7824655"/>
              <a:gd name="connsiteY0" fmla="*/ 0 h 4672397"/>
              <a:gd name="connsiteX1" fmla="*/ 1293144 w 7824655"/>
              <a:gd name="connsiteY1" fmla="*/ 0 h 4672397"/>
              <a:gd name="connsiteX2" fmla="*/ 1293144 w 7824655"/>
              <a:gd name="connsiteY2" fmla="*/ 1751075 h 4672397"/>
              <a:gd name="connsiteX3" fmla="*/ 3111190 w 7824655"/>
              <a:gd name="connsiteY3" fmla="*/ 1751075 h 4672397"/>
              <a:gd name="connsiteX4" fmla="*/ 3111190 w 7824655"/>
              <a:gd name="connsiteY4" fmla="*/ 69099 h 4672397"/>
              <a:gd name="connsiteX5" fmla="*/ 7824655 w 7824655"/>
              <a:gd name="connsiteY5" fmla="*/ 69099 h 4672397"/>
              <a:gd name="connsiteX6" fmla="*/ 7824655 w 7824655"/>
              <a:gd name="connsiteY6" fmla="*/ 4666821 h 4672397"/>
              <a:gd name="connsiteX7" fmla="*/ 4713465 w 7824655"/>
              <a:gd name="connsiteY7" fmla="*/ 4666821 h 4672397"/>
              <a:gd name="connsiteX8" fmla="*/ 4713465 w 7824655"/>
              <a:gd name="connsiteY8" fmla="*/ 4672397 h 4672397"/>
              <a:gd name="connsiteX9" fmla="*/ 0 w 7824655"/>
              <a:gd name="connsiteY9" fmla="*/ 4672397 h 4672397"/>
              <a:gd name="connsiteX10" fmla="*/ 0 w 7824655"/>
              <a:gd name="connsiteY10" fmla="*/ 1752600 h 4672397"/>
              <a:gd name="connsiteX11" fmla="*/ 0 w 7824655"/>
              <a:gd name="connsiteY11" fmla="*/ 1751075 h 4672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824655" h="4672397">
                <a:moveTo>
                  <a:pt x="0" y="0"/>
                </a:moveTo>
                <a:lnTo>
                  <a:pt x="1293144" y="0"/>
                </a:lnTo>
                <a:lnTo>
                  <a:pt x="1293144" y="1751075"/>
                </a:lnTo>
                <a:lnTo>
                  <a:pt x="3111190" y="1751075"/>
                </a:lnTo>
                <a:lnTo>
                  <a:pt x="3111190" y="69099"/>
                </a:lnTo>
                <a:lnTo>
                  <a:pt x="7824655" y="69099"/>
                </a:lnTo>
                <a:lnTo>
                  <a:pt x="7824655" y="4666821"/>
                </a:lnTo>
                <a:lnTo>
                  <a:pt x="4713465" y="4666821"/>
                </a:lnTo>
                <a:lnTo>
                  <a:pt x="4713465" y="4672397"/>
                </a:lnTo>
                <a:lnTo>
                  <a:pt x="0" y="4672397"/>
                </a:lnTo>
                <a:lnTo>
                  <a:pt x="0" y="1752600"/>
                </a:lnTo>
                <a:lnTo>
                  <a:pt x="0" y="1751075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/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A6308B15-4B16-48E1-817B-BBEA86BA88BD}"/>
              </a:ext>
            </a:extLst>
          </p:cNvPr>
          <p:cNvSpPr/>
          <p:nvPr/>
        </p:nvSpPr>
        <p:spPr>
          <a:xfrm>
            <a:off x="4540401" y="1934891"/>
            <a:ext cx="2853253" cy="533400"/>
          </a:xfrm>
          <a:prstGeom prst="wedgeRoundRectCallout">
            <a:avLst>
              <a:gd name="adj1" fmla="val -103325"/>
              <a:gd name="adj2" fmla="val -4715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Greedy Algorithm</a:t>
            </a: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2F2C0C42-38AF-40B6-B481-4EA6FF0C955D}"/>
              </a:ext>
            </a:extLst>
          </p:cNvPr>
          <p:cNvSpPr/>
          <p:nvPr/>
        </p:nvSpPr>
        <p:spPr>
          <a:xfrm>
            <a:off x="4540403" y="2588847"/>
            <a:ext cx="2853253" cy="533400"/>
          </a:xfrm>
          <a:prstGeom prst="wedgeRoundRectCallout">
            <a:avLst>
              <a:gd name="adj1" fmla="val -91600"/>
              <a:gd name="adj2" fmla="val -8687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Maximizes the coverage area [</a:t>
            </a:r>
            <a:r>
              <a:rPr lang="en-US" dirty="0" err="1"/>
              <a:t>Mobicom</a:t>
            </a:r>
            <a:r>
              <a:rPr lang="en-US" dirty="0"/>
              <a:t>’ 17] </a:t>
            </a:r>
          </a:p>
        </p:txBody>
      </p:sp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D216968D-1289-473C-BE85-CF6366593D02}"/>
              </a:ext>
            </a:extLst>
          </p:cNvPr>
          <p:cNvSpPr/>
          <p:nvPr/>
        </p:nvSpPr>
        <p:spPr>
          <a:xfrm>
            <a:off x="1981200" y="3348894"/>
            <a:ext cx="2734522" cy="533400"/>
          </a:xfrm>
          <a:prstGeom prst="wedgeRoundRectCallout">
            <a:avLst>
              <a:gd name="adj1" fmla="val -20264"/>
              <a:gd name="adj2" fmla="val -17467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Select sensors randomly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9345036A-DF4F-4830-B7AC-9610A43F8FEB}"/>
              </a:ext>
            </a:extLst>
          </p:cNvPr>
          <p:cNvSpPr/>
          <p:nvPr/>
        </p:nvSpPr>
        <p:spPr>
          <a:xfrm>
            <a:off x="4534359" y="1276848"/>
            <a:ext cx="2853253" cy="533400"/>
          </a:xfrm>
          <a:prstGeom prst="wedgeRoundRectCallout">
            <a:avLst>
              <a:gd name="adj1" fmla="val -102152"/>
              <a:gd name="adj2" fmla="val -1158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Auxiliary Greedy Algorithm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408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640"/>
    </mc:Choice>
    <mc:Fallback xmlns="">
      <p:transition spd="slow" advTm="186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17" grpId="0" animBg="1"/>
      <p:bldP spid="18" grpId="0" animBg="1"/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0" y="-44181"/>
            <a:ext cx="9144000" cy="1083365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rgbClr val="C00000"/>
                </a:solidFill>
                <a:cs typeface="Segoe UI Light" panose="020B0502040204020203" pitchFamily="34" charset="0"/>
              </a:rPr>
              <a:t>How Does it Compare to State-of-the-art?</a:t>
            </a:r>
            <a:br>
              <a:rPr lang="en-US" sz="4000" dirty="0">
                <a:solidFill>
                  <a:srgbClr val="C00000"/>
                </a:solidFill>
                <a:cs typeface="Segoe UI Light" panose="020B0502040204020203" pitchFamily="34" charset="0"/>
              </a:rPr>
            </a:br>
            <a:r>
              <a:rPr lang="en-US" sz="4000" dirty="0">
                <a:solidFill>
                  <a:srgbClr val="C00000"/>
                </a:solidFill>
                <a:cs typeface="Segoe UI Light" panose="020B0502040204020203" pitchFamily="34" charset="0"/>
              </a:rPr>
              <a:t>Large-scale Simulation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647272" y="5741464"/>
            <a:ext cx="8245268" cy="932533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+mj-lt"/>
                <a:cs typeface="Segoe UI Light" panose="020B0502040204020203" pitchFamily="34" charset="0"/>
              </a:rPr>
              <a:t>Our algorithm provides </a:t>
            </a:r>
            <a:r>
              <a:rPr lang="en-US" sz="2800" dirty="0">
                <a:solidFill>
                  <a:srgbClr val="FF0000"/>
                </a:solidFill>
                <a:latin typeface="+mj-lt"/>
                <a:cs typeface="Segoe UI Light" panose="020B0502040204020203" pitchFamily="34" charset="0"/>
              </a:rPr>
              <a:t>higher accuracy 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Segoe UI Light" panose="020B0502040204020203" pitchFamily="34" charset="0"/>
              </a:rPr>
              <a:t>in practice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D3A5F8A-10C5-41F3-BD26-CC29C502E5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35" y="1117278"/>
            <a:ext cx="6152587" cy="4597722"/>
          </a:xfrm>
          <a:prstGeom prst="rect">
            <a:avLst/>
          </a:prstGeom>
        </p:spPr>
      </p:pic>
      <p:sp>
        <p:nvSpPr>
          <p:cNvPr id="13" name="Rounded Rectangular Callout 11">
            <a:extLst>
              <a:ext uri="{FF2B5EF4-FFF2-40B4-BE49-F238E27FC236}">
                <a16:creationId xmlns:a16="http://schemas.microsoft.com/office/drawing/2014/main" id="{695DC5E9-0507-4CD1-8549-A7F0C0E1483F}"/>
              </a:ext>
            </a:extLst>
          </p:cNvPr>
          <p:cNvSpPr/>
          <p:nvPr/>
        </p:nvSpPr>
        <p:spPr>
          <a:xfrm>
            <a:off x="5764530" y="2065633"/>
            <a:ext cx="3074670" cy="1474470"/>
          </a:xfrm>
          <a:prstGeom prst="wedgeRoundRectCallout">
            <a:avLst>
              <a:gd name="adj1" fmla="val -67270"/>
              <a:gd name="adj2" fmla="val -28597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chemeClr val="tx1"/>
                </a:solidFill>
              </a:rPr>
              <a:t>Up to 42% higher accuracy than baseline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5C48066-DA88-4753-8679-105F8E17CEB3}"/>
              </a:ext>
            </a:extLst>
          </p:cNvPr>
          <p:cNvCxnSpPr/>
          <p:nvPr/>
        </p:nvCxnSpPr>
        <p:spPr>
          <a:xfrm flipH="1">
            <a:off x="5229665" y="1600200"/>
            <a:ext cx="1670" cy="1424727"/>
          </a:xfrm>
          <a:prstGeom prst="line">
            <a:avLst/>
          </a:prstGeom>
          <a:ln w="444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8F572E-A311-47BD-8445-D36086BFF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97A6D-E745-4D8B-863E-11FBF3764A1F}" type="slidenum">
              <a:rPr lang="en-US" smtClean="0"/>
              <a:pPr/>
              <a:t>29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1469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640"/>
    </mc:Choice>
    <mc:Fallback xmlns="">
      <p:transition spd="slow" advTm="186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1">
            <a:extLst>
              <a:ext uri="{FF2B5EF4-FFF2-40B4-BE49-F238E27FC236}">
                <a16:creationId xmlns:a16="http://schemas.microsoft.com/office/drawing/2014/main" id="{D063F659-8D00-4ACF-BBB2-18FAB95F2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12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A Distributed Spectrum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Monitoring System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914400" y="1164122"/>
            <a:ext cx="5648568" cy="4655765"/>
            <a:chOff x="1532990" y="1094940"/>
            <a:chExt cx="5648568" cy="4655765"/>
          </a:xfrm>
        </p:grpSpPr>
        <p:sp>
          <p:nvSpPr>
            <p:cNvPr id="20" name="Rectangle 19"/>
            <p:cNvSpPr/>
            <p:nvPr/>
          </p:nvSpPr>
          <p:spPr>
            <a:xfrm>
              <a:off x="1565440" y="1094940"/>
              <a:ext cx="5605922" cy="4655765"/>
            </a:xfrm>
            <a:prstGeom prst="rect">
              <a:avLst/>
            </a:prstGeom>
            <a:solidFill>
              <a:schemeClr val="bg1">
                <a:alpha val="3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FilmGrain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2990" y="1146029"/>
              <a:ext cx="5648568" cy="458954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" name="Rectangle 1"/>
          <p:cNvSpPr/>
          <p:nvPr/>
        </p:nvSpPr>
        <p:spPr>
          <a:xfrm>
            <a:off x="930172" y="1195010"/>
            <a:ext cx="5648568" cy="4604676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E417BCC-F15D-43BB-A981-F6BDBF4B4F53}"/>
              </a:ext>
            </a:extLst>
          </p:cNvPr>
          <p:cNvGrpSpPr/>
          <p:nvPr/>
        </p:nvGrpSpPr>
        <p:grpSpPr>
          <a:xfrm>
            <a:off x="5111703" y="3220775"/>
            <a:ext cx="847234" cy="631280"/>
            <a:chOff x="6525341" y="4321230"/>
            <a:chExt cx="847234" cy="631280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 rotWithShape="1">
            <a:blip r:embed="rId5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955" r="47789" b="27774"/>
            <a:stretch/>
          </p:blipFill>
          <p:spPr>
            <a:xfrm>
              <a:off x="6525341" y="4586274"/>
              <a:ext cx="847234" cy="36623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F9884118-E879-45A3-B0BD-8541D3A12FE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7175563" y="4321230"/>
              <a:ext cx="138935" cy="347338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59FDF44-B503-46B0-A96C-48D6F8837B53}"/>
              </a:ext>
            </a:extLst>
          </p:cNvPr>
          <p:cNvGrpSpPr/>
          <p:nvPr/>
        </p:nvGrpSpPr>
        <p:grpSpPr>
          <a:xfrm>
            <a:off x="2076685" y="3917933"/>
            <a:ext cx="560784" cy="520887"/>
            <a:chOff x="2716668" y="3916283"/>
            <a:chExt cx="560784" cy="520887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33116293-BAAE-4BD4-9682-2DD566E3649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8530" y="4134405"/>
              <a:ext cx="538922" cy="302765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620D89B8-9641-4671-8006-4BCEB8220CA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2716668" y="3916283"/>
              <a:ext cx="138935" cy="347338"/>
            </a:xfrm>
            <a:prstGeom prst="rect">
              <a:avLst/>
            </a:prstGeom>
          </p:spPr>
        </p:pic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513E64FB-571E-4C99-B8CE-82515291C778}"/>
              </a:ext>
            </a:extLst>
          </p:cNvPr>
          <p:cNvGrpSpPr/>
          <p:nvPr/>
        </p:nvGrpSpPr>
        <p:grpSpPr>
          <a:xfrm>
            <a:off x="5386881" y="4133120"/>
            <a:ext cx="560784" cy="520887"/>
            <a:chOff x="2716668" y="3916283"/>
            <a:chExt cx="560784" cy="520887"/>
          </a:xfrm>
        </p:grpSpPr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5B8DDCC2-78C5-4B2F-B535-EE832370222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8530" y="4134405"/>
              <a:ext cx="538922" cy="302765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563F9380-8DA4-4F5D-8DAB-AE6ED145D4D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2716668" y="3916283"/>
              <a:ext cx="138935" cy="347338"/>
            </a:xfrm>
            <a:prstGeom prst="rect">
              <a:avLst/>
            </a:prstGeom>
          </p:spPr>
        </p:pic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5256939E-2D2D-4D3F-82A0-1DA116E7F2D5}"/>
              </a:ext>
            </a:extLst>
          </p:cNvPr>
          <p:cNvGrpSpPr/>
          <p:nvPr/>
        </p:nvGrpSpPr>
        <p:grpSpPr>
          <a:xfrm>
            <a:off x="3999564" y="1319280"/>
            <a:ext cx="560784" cy="520887"/>
            <a:chOff x="2716668" y="3916283"/>
            <a:chExt cx="560784" cy="520887"/>
          </a:xfrm>
        </p:grpSpPr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C4F5F789-B64D-446C-B316-B8C35858F40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8530" y="4134405"/>
              <a:ext cx="538922" cy="302765"/>
            </a:xfrm>
            <a:prstGeom prst="rect">
              <a:avLst/>
            </a:prstGeom>
          </p:spPr>
        </p:pic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139CA447-283D-43FF-A08F-94F39F6376C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2716668" y="3916283"/>
              <a:ext cx="138935" cy="347338"/>
            </a:xfrm>
            <a:prstGeom prst="rect">
              <a:avLst/>
            </a:prstGeom>
          </p:spPr>
        </p:pic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9087A9F9-73EE-48E8-86B4-A6466690A8AC}"/>
              </a:ext>
            </a:extLst>
          </p:cNvPr>
          <p:cNvGrpSpPr/>
          <p:nvPr/>
        </p:nvGrpSpPr>
        <p:grpSpPr>
          <a:xfrm>
            <a:off x="5251765" y="2183873"/>
            <a:ext cx="560784" cy="520887"/>
            <a:chOff x="2716668" y="3916283"/>
            <a:chExt cx="560784" cy="520887"/>
          </a:xfrm>
        </p:grpSpPr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7D0531E7-F665-42D6-A661-C6C5D33CB0F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8530" y="4134405"/>
              <a:ext cx="538922" cy="302765"/>
            </a:xfrm>
            <a:prstGeom prst="rect">
              <a:avLst/>
            </a:prstGeom>
          </p:spPr>
        </p:pic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405B12AE-A304-488F-A268-7AD5537DDBE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2716668" y="3916283"/>
              <a:ext cx="138935" cy="347338"/>
            </a:xfrm>
            <a:prstGeom prst="rect">
              <a:avLst/>
            </a:prstGeom>
          </p:spPr>
        </p:pic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D44C34B0-B6AA-4F72-B385-24006FC29CD4}"/>
              </a:ext>
            </a:extLst>
          </p:cNvPr>
          <p:cNvGrpSpPr/>
          <p:nvPr/>
        </p:nvGrpSpPr>
        <p:grpSpPr>
          <a:xfrm>
            <a:off x="3861660" y="2099413"/>
            <a:ext cx="847234" cy="631280"/>
            <a:chOff x="6525341" y="4321230"/>
            <a:chExt cx="847234" cy="631280"/>
          </a:xfrm>
        </p:grpSpPr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1839CC90-D90D-4D6D-8ECD-A5C0497290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955" r="47789" b="27774"/>
            <a:stretch/>
          </p:blipFill>
          <p:spPr>
            <a:xfrm>
              <a:off x="6525341" y="4586274"/>
              <a:ext cx="847234" cy="36623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AAE1DEF6-6A60-4713-9C7D-EF93F6CA7F2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7175563" y="4321230"/>
              <a:ext cx="138935" cy="347338"/>
            </a:xfrm>
            <a:prstGeom prst="rect">
              <a:avLst/>
            </a:prstGeom>
          </p:spPr>
        </p:pic>
      </p:grpSp>
      <p:sp>
        <p:nvSpPr>
          <p:cNvPr id="75" name="Cylinder 106">
            <a:extLst>
              <a:ext uri="{FF2B5EF4-FFF2-40B4-BE49-F238E27FC236}">
                <a16:creationId xmlns:a16="http://schemas.microsoft.com/office/drawing/2014/main" id="{3C8DCE5F-3D71-4852-A55A-C3D1CC32E284}"/>
              </a:ext>
            </a:extLst>
          </p:cNvPr>
          <p:cNvSpPr/>
          <p:nvPr/>
        </p:nvSpPr>
        <p:spPr>
          <a:xfrm>
            <a:off x="7288951" y="2687907"/>
            <a:ext cx="1042768" cy="1618882"/>
          </a:xfrm>
          <a:prstGeom prst="can">
            <a:avLst>
              <a:gd name="adj" fmla="val 22045"/>
            </a:avLst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100000">
                <a:schemeClr val="bg2">
                  <a:lumMod val="1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Segoe UI Semibold" panose="020B0702040204020203" pitchFamily="34" charset="0"/>
              </a:rPr>
              <a:t>Fusion Center</a:t>
            </a:r>
          </a:p>
        </p:txBody>
      </p:sp>
      <p:graphicFrame>
        <p:nvGraphicFramePr>
          <p:cNvPr id="76" name="Table 75">
            <a:extLst>
              <a:ext uri="{FF2B5EF4-FFF2-40B4-BE49-F238E27FC236}">
                <a16:creationId xmlns:a16="http://schemas.microsoft.com/office/drawing/2014/main" id="{9C4B93E3-EBEA-47F4-A8AB-1B98FDF52C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3062200"/>
              </p:ext>
            </p:extLst>
          </p:nvPr>
        </p:nvGraphicFramePr>
        <p:xfrm>
          <a:off x="6879081" y="4216554"/>
          <a:ext cx="1855770" cy="100652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855770">
                  <a:extLst>
                    <a:ext uri="{9D8B030D-6E8A-4147-A177-3AD203B41FA5}">
                      <a16:colId xmlns:a16="http://schemas.microsoft.com/office/drawing/2014/main" val="327903367"/>
                    </a:ext>
                  </a:extLst>
                </a:gridCol>
              </a:tblGrid>
              <a:tr h="634887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Location of Unauthorized Transmission</a:t>
                      </a:r>
                    </a:p>
                  </a:txBody>
                  <a:tcPr marL="92128" marR="92128" marT="46064" marB="4606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55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1034508"/>
                  </a:ext>
                </a:extLst>
              </a:tr>
            </a:tbl>
          </a:graphicData>
        </a:graphic>
      </p:graphicFrame>
      <p:sp>
        <p:nvSpPr>
          <p:cNvPr id="83" name="Freeform: Shape 45">
            <a:extLst>
              <a:ext uri="{FF2B5EF4-FFF2-40B4-BE49-F238E27FC236}">
                <a16:creationId xmlns:a16="http://schemas.microsoft.com/office/drawing/2014/main" id="{538DB9BD-9872-4DBD-958E-5128270D3B3B}"/>
              </a:ext>
            </a:extLst>
          </p:cNvPr>
          <p:cNvSpPr/>
          <p:nvPr/>
        </p:nvSpPr>
        <p:spPr>
          <a:xfrm rot="21145509">
            <a:off x="5967119" y="3504141"/>
            <a:ext cx="1388066" cy="191389"/>
          </a:xfrm>
          <a:custGeom>
            <a:avLst/>
            <a:gdLst>
              <a:gd name="connsiteX0" fmla="*/ 0 w 2273300"/>
              <a:gd name="connsiteY0" fmla="*/ 0 h 406400"/>
              <a:gd name="connsiteX1" fmla="*/ 1130300 w 2273300"/>
              <a:gd name="connsiteY1" fmla="*/ 177800 h 406400"/>
              <a:gd name="connsiteX2" fmla="*/ 2273300 w 2273300"/>
              <a:gd name="connsiteY2" fmla="*/ 406400 h 4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73300" h="406400">
                <a:moveTo>
                  <a:pt x="0" y="0"/>
                </a:moveTo>
                <a:cubicBezTo>
                  <a:pt x="375708" y="55033"/>
                  <a:pt x="751417" y="110067"/>
                  <a:pt x="1130300" y="177800"/>
                </a:cubicBezTo>
                <a:cubicBezTo>
                  <a:pt x="1509183" y="245533"/>
                  <a:pt x="1891241" y="325966"/>
                  <a:pt x="2273300" y="406400"/>
                </a:cubicBezTo>
              </a:path>
            </a:pathLst>
          </a:custGeom>
          <a:noFill/>
          <a:ln w="412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Freeform: Shape 45">
            <a:extLst>
              <a:ext uri="{FF2B5EF4-FFF2-40B4-BE49-F238E27FC236}">
                <a16:creationId xmlns:a16="http://schemas.microsoft.com/office/drawing/2014/main" id="{538DB9BD-9872-4DBD-958E-5128270D3B3B}"/>
              </a:ext>
            </a:extLst>
          </p:cNvPr>
          <p:cNvSpPr/>
          <p:nvPr/>
        </p:nvSpPr>
        <p:spPr>
          <a:xfrm rot="21145509">
            <a:off x="5815881" y="2452534"/>
            <a:ext cx="1440182" cy="594337"/>
          </a:xfrm>
          <a:custGeom>
            <a:avLst/>
            <a:gdLst>
              <a:gd name="connsiteX0" fmla="*/ 0 w 2273300"/>
              <a:gd name="connsiteY0" fmla="*/ 0 h 406400"/>
              <a:gd name="connsiteX1" fmla="*/ 1130300 w 2273300"/>
              <a:gd name="connsiteY1" fmla="*/ 177800 h 406400"/>
              <a:gd name="connsiteX2" fmla="*/ 2273300 w 2273300"/>
              <a:gd name="connsiteY2" fmla="*/ 406400 h 4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73300" h="406400">
                <a:moveTo>
                  <a:pt x="0" y="0"/>
                </a:moveTo>
                <a:cubicBezTo>
                  <a:pt x="375708" y="55033"/>
                  <a:pt x="751417" y="110067"/>
                  <a:pt x="1130300" y="177800"/>
                </a:cubicBezTo>
                <a:cubicBezTo>
                  <a:pt x="1509183" y="245533"/>
                  <a:pt x="1891241" y="325966"/>
                  <a:pt x="2273300" y="406400"/>
                </a:cubicBezTo>
              </a:path>
            </a:pathLst>
          </a:custGeom>
          <a:noFill/>
          <a:ln w="412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Freeform: Shape 45">
            <a:extLst>
              <a:ext uri="{FF2B5EF4-FFF2-40B4-BE49-F238E27FC236}">
                <a16:creationId xmlns:a16="http://schemas.microsoft.com/office/drawing/2014/main" id="{538DB9BD-9872-4DBD-958E-5128270D3B3B}"/>
              </a:ext>
            </a:extLst>
          </p:cNvPr>
          <p:cNvSpPr/>
          <p:nvPr/>
        </p:nvSpPr>
        <p:spPr>
          <a:xfrm rot="21145509">
            <a:off x="4720854" y="2395808"/>
            <a:ext cx="2527559" cy="1058255"/>
          </a:xfrm>
          <a:custGeom>
            <a:avLst/>
            <a:gdLst>
              <a:gd name="connsiteX0" fmla="*/ 0 w 2273300"/>
              <a:gd name="connsiteY0" fmla="*/ 0 h 406400"/>
              <a:gd name="connsiteX1" fmla="*/ 1130300 w 2273300"/>
              <a:gd name="connsiteY1" fmla="*/ 177800 h 406400"/>
              <a:gd name="connsiteX2" fmla="*/ 2273300 w 2273300"/>
              <a:gd name="connsiteY2" fmla="*/ 406400 h 4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73300" h="406400">
                <a:moveTo>
                  <a:pt x="0" y="0"/>
                </a:moveTo>
                <a:cubicBezTo>
                  <a:pt x="375708" y="55033"/>
                  <a:pt x="751417" y="110067"/>
                  <a:pt x="1130300" y="177800"/>
                </a:cubicBezTo>
                <a:cubicBezTo>
                  <a:pt x="1509183" y="245533"/>
                  <a:pt x="1891241" y="325966"/>
                  <a:pt x="2273300" y="406400"/>
                </a:cubicBezTo>
              </a:path>
            </a:pathLst>
          </a:custGeom>
          <a:noFill/>
          <a:ln w="412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AAEFB40C-4310-4F1D-94E3-1C3F33724D89}"/>
              </a:ext>
            </a:extLst>
          </p:cNvPr>
          <p:cNvCxnSpPr>
            <a:cxnSpLocks/>
          </p:cNvCxnSpPr>
          <p:nvPr/>
        </p:nvCxnSpPr>
        <p:spPr>
          <a:xfrm>
            <a:off x="2587940" y="1634276"/>
            <a:ext cx="1362553" cy="43056"/>
          </a:xfrm>
          <a:prstGeom prst="straightConnector1">
            <a:avLst/>
          </a:prstGeom>
          <a:ln w="66675">
            <a:solidFill>
              <a:schemeClr val="tx1"/>
            </a:solidFill>
            <a:headEnd type="oval"/>
            <a:tailEnd type="triangle"/>
          </a:ln>
          <a:effectLst>
            <a:outerShdw blurRad="50800" dist="38100" dir="2700000" algn="tl" rotWithShape="0">
              <a:srgbClr val="C00000">
                <a:alpha val="40000"/>
              </a:srgbClr>
            </a:outerShdw>
            <a:reflection blurRad="6350" stA="50000" endA="300" endPos="385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AAEFB40C-4310-4F1D-94E3-1C3F33724D89}"/>
              </a:ext>
            </a:extLst>
          </p:cNvPr>
          <p:cNvCxnSpPr>
            <a:cxnSpLocks/>
          </p:cNvCxnSpPr>
          <p:nvPr/>
        </p:nvCxnSpPr>
        <p:spPr>
          <a:xfrm>
            <a:off x="2781331" y="1870430"/>
            <a:ext cx="1169162" cy="725032"/>
          </a:xfrm>
          <a:prstGeom prst="straightConnector1">
            <a:avLst/>
          </a:prstGeom>
          <a:ln w="66675">
            <a:solidFill>
              <a:schemeClr val="tx1"/>
            </a:solidFill>
            <a:headEnd type="oval"/>
            <a:tailEnd type="triangle"/>
          </a:ln>
          <a:effectLst>
            <a:outerShdw blurRad="50800" dist="38100" dir="2700000" algn="tl" rotWithShape="0">
              <a:srgbClr val="C00000">
                <a:alpha val="40000"/>
              </a:srgbClr>
            </a:outerShdw>
            <a:reflection blurRad="6350" stA="50000" endA="300" endPos="385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ectangle: Rounded Corners 36"/>
          <p:cNvSpPr/>
          <p:nvPr/>
        </p:nvSpPr>
        <p:spPr>
          <a:xfrm>
            <a:off x="1126436" y="1282836"/>
            <a:ext cx="1828463" cy="846038"/>
          </a:xfrm>
          <a:prstGeom prst="roundRect">
            <a:avLst>
              <a:gd name="adj" fmla="val 11303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9096" tIns="34548" rIns="69096" bIns="345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Spectrum</a:t>
            </a:r>
          </a:p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sensors</a:t>
            </a:r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id="{ED6D281B-9426-49CE-9F11-4C9F340A2F7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110" y="2412237"/>
            <a:ext cx="330073" cy="645840"/>
          </a:xfrm>
          <a:prstGeom prst="rect">
            <a:avLst/>
          </a:prstGeom>
        </p:spPr>
      </p:pic>
      <p:sp>
        <p:nvSpPr>
          <p:cNvPr id="104" name="TextBox 103">
            <a:extLst>
              <a:ext uri="{FF2B5EF4-FFF2-40B4-BE49-F238E27FC236}">
                <a16:creationId xmlns:a16="http://schemas.microsoft.com/office/drawing/2014/main" id="{35BF8656-2BCE-4779-90B8-A6A4FA927722}"/>
              </a:ext>
            </a:extLst>
          </p:cNvPr>
          <p:cNvSpPr txBox="1"/>
          <p:nvPr/>
        </p:nvSpPr>
        <p:spPr>
          <a:xfrm>
            <a:off x="2749371" y="2518965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105" name="Picture 104" descr="A drawing of a cartoon character&#10;&#10;Description generated with high confidence">
            <a:extLst>
              <a:ext uri="{FF2B5EF4-FFF2-40B4-BE49-F238E27FC236}">
                <a16:creationId xmlns:a16="http://schemas.microsoft.com/office/drawing/2014/main" id="{3036C6A3-07D2-486E-9986-CC986E58608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931" y="2527241"/>
            <a:ext cx="901780" cy="673159"/>
          </a:xfrm>
          <a:prstGeom prst="rect">
            <a:avLst/>
          </a:prstGeom>
        </p:spPr>
      </p:pic>
      <p:pic>
        <p:nvPicPr>
          <p:cNvPr id="106" name="Picture 105" descr="A close up of a light&#10;&#10;Description generated with high confidence">
            <a:extLst>
              <a:ext uri="{FF2B5EF4-FFF2-40B4-BE49-F238E27FC236}">
                <a16:creationId xmlns:a16="http://schemas.microsoft.com/office/drawing/2014/main" id="{933D708E-84BA-4AD5-A608-1ACE282298A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187" y="2155365"/>
            <a:ext cx="409745" cy="299306"/>
          </a:xfrm>
          <a:prstGeom prst="rect">
            <a:avLst/>
          </a:prstGeom>
        </p:spPr>
      </p:pic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B1082FA9-A3FE-4940-8D21-C0F28D2658F4}"/>
              </a:ext>
            </a:extLst>
          </p:cNvPr>
          <p:cNvSpPr/>
          <p:nvPr/>
        </p:nvSpPr>
        <p:spPr>
          <a:xfrm rot="20175050">
            <a:off x="5822429" y="4013007"/>
            <a:ext cx="1504622" cy="512231"/>
          </a:xfrm>
          <a:custGeom>
            <a:avLst/>
            <a:gdLst>
              <a:gd name="connsiteX0" fmla="*/ 0 w 2273300"/>
              <a:gd name="connsiteY0" fmla="*/ 0 h 406400"/>
              <a:gd name="connsiteX1" fmla="*/ 1130300 w 2273300"/>
              <a:gd name="connsiteY1" fmla="*/ 177800 h 406400"/>
              <a:gd name="connsiteX2" fmla="*/ 2273300 w 2273300"/>
              <a:gd name="connsiteY2" fmla="*/ 406400 h 4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73300" h="406400">
                <a:moveTo>
                  <a:pt x="0" y="0"/>
                </a:moveTo>
                <a:cubicBezTo>
                  <a:pt x="375708" y="55033"/>
                  <a:pt x="751417" y="110067"/>
                  <a:pt x="1130300" y="177800"/>
                </a:cubicBezTo>
                <a:cubicBezTo>
                  <a:pt x="1509183" y="245533"/>
                  <a:pt x="1891241" y="325966"/>
                  <a:pt x="2273300" y="406400"/>
                </a:cubicBezTo>
              </a:path>
            </a:pathLst>
          </a:custGeom>
          <a:noFill/>
          <a:ln w="412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28443EB8-8710-4369-A8B4-1CE9BBACC5F3}"/>
              </a:ext>
            </a:extLst>
          </p:cNvPr>
          <p:cNvSpPr/>
          <p:nvPr/>
        </p:nvSpPr>
        <p:spPr>
          <a:xfrm rot="20849561">
            <a:off x="2672597" y="3753347"/>
            <a:ext cx="4611520" cy="829747"/>
          </a:xfrm>
          <a:custGeom>
            <a:avLst/>
            <a:gdLst>
              <a:gd name="connsiteX0" fmla="*/ 0 w 2273300"/>
              <a:gd name="connsiteY0" fmla="*/ 0 h 406400"/>
              <a:gd name="connsiteX1" fmla="*/ 1130300 w 2273300"/>
              <a:gd name="connsiteY1" fmla="*/ 177800 h 406400"/>
              <a:gd name="connsiteX2" fmla="*/ 2273300 w 2273300"/>
              <a:gd name="connsiteY2" fmla="*/ 406400 h 4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73300" h="406400">
                <a:moveTo>
                  <a:pt x="0" y="0"/>
                </a:moveTo>
                <a:cubicBezTo>
                  <a:pt x="375708" y="55033"/>
                  <a:pt x="751417" y="110067"/>
                  <a:pt x="1130300" y="177800"/>
                </a:cubicBezTo>
                <a:cubicBezTo>
                  <a:pt x="1509183" y="245533"/>
                  <a:pt x="1891241" y="325966"/>
                  <a:pt x="2273300" y="406400"/>
                </a:cubicBezTo>
              </a:path>
            </a:pathLst>
          </a:custGeom>
          <a:noFill/>
          <a:ln w="412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51" name="Freeform: Shape 45">
            <a:extLst>
              <a:ext uri="{FF2B5EF4-FFF2-40B4-BE49-F238E27FC236}">
                <a16:creationId xmlns:a16="http://schemas.microsoft.com/office/drawing/2014/main" id="{33818766-6471-4EC3-A46B-7997498C7C30}"/>
              </a:ext>
            </a:extLst>
          </p:cNvPr>
          <p:cNvSpPr/>
          <p:nvPr/>
        </p:nvSpPr>
        <p:spPr>
          <a:xfrm rot="21145509">
            <a:off x="4662671" y="1499711"/>
            <a:ext cx="2589962" cy="1547114"/>
          </a:xfrm>
          <a:custGeom>
            <a:avLst/>
            <a:gdLst>
              <a:gd name="connsiteX0" fmla="*/ 0 w 2273300"/>
              <a:gd name="connsiteY0" fmla="*/ 0 h 406400"/>
              <a:gd name="connsiteX1" fmla="*/ 1130300 w 2273300"/>
              <a:gd name="connsiteY1" fmla="*/ 177800 h 406400"/>
              <a:gd name="connsiteX2" fmla="*/ 2273300 w 2273300"/>
              <a:gd name="connsiteY2" fmla="*/ 406400 h 4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73300" h="406400">
                <a:moveTo>
                  <a:pt x="0" y="0"/>
                </a:moveTo>
                <a:cubicBezTo>
                  <a:pt x="375708" y="55033"/>
                  <a:pt x="751417" y="110067"/>
                  <a:pt x="1130300" y="177800"/>
                </a:cubicBezTo>
                <a:cubicBezTo>
                  <a:pt x="1509183" y="245533"/>
                  <a:pt x="1891241" y="325966"/>
                  <a:pt x="2273300" y="406400"/>
                </a:cubicBezTo>
              </a:path>
            </a:pathLst>
          </a:custGeom>
          <a:noFill/>
          <a:ln w="412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ounded Rectangle 76">
            <a:extLst>
              <a:ext uri="{FF2B5EF4-FFF2-40B4-BE49-F238E27FC236}">
                <a16:creationId xmlns:a16="http://schemas.microsoft.com/office/drawing/2014/main" id="{DD276E1E-FCD9-4113-8420-91A5FD3960B5}"/>
              </a:ext>
            </a:extLst>
          </p:cNvPr>
          <p:cNvSpPr/>
          <p:nvPr/>
        </p:nvSpPr>
        <p:spPr>
          <a:xfrm>
            <a:off x="64548" y="5811767"/>
            <a:ext cx="8991600" cy="932533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cs typeface="Segoe UI Light" panose="020B0502040204020203" pitchFamily="34" charset="0"/>
              </a:rPr>
              <a:t>Deploy large number of cheap but noisy spectrum sensors;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  <a:cs typeface="Segoe UI Light" panose="020B0502040204020203" pitchFamily="34" charset="0"/>
              </a:rPr>
              <a:t>utilize robust localization to reduce impact of noise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82F0AB-DEE5-4C7E-A3CA-399071095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97A6D-E745-4D8B-863E-11FBF3764A1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791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0" y="-44181"/>
            <a:ext cx="9144000" cy="1083365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C00000"/>
                </a:solidFill>
                <a:cs typeface="Segoe UI Light" panose="020B0502040204020203" pitchFamily="34" charset="0"/>
              </a:rPr>
              <a:t>Performance Evaluation</a:t>
            </a:r>
            <a:br>
              <a:rPr lang="en-US" dirty="0">
                <a:solidFill>
                  <a:srgbClr val="C00000"/>
                </a:solidFill>
                <a:cs typeface="Segoe UI Light" panose="020B0502040204020203" pitchFamily="34" charset="0"/>
              </a:rPr>
            </a:br>
            <a:r>
              <a:rPr lang="en-US" dirty="0">
                <a:solidFill>
                  <a:srgbClr val="C00000"/>
                </a:solidFill>
                <a:cs typeface="Segoe UI Light" panose="020B0502040204020203" pitchFamily="34" charset="0"/>
              </a:rPr>
              <a:t>Indoor Public Dataset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914400" y="1164122"/>
            <a:ext cx="5648568" cy="4655765"/>
            <a:chOff x="1532990" y="1094940"/>
            <a:chExt cx="5648568" cy="4655765"/>
          </a:xfrm>
        </p:grpSpPr>
        <p:sp>
          <p:nvSpPr>
            <p:cNvPr id="6" name="Rectangle 5"/>
            <p:cNvSpPr/>
            <p:nvPr/>
          </p:nvSpPr>
          <p:spPr>
            <a:xfrm>
              <a:off x="1565440" y="1094940"/>
              <a:ext cx="5605922" cy="4655765"/>
            </a:xfrm>
            <a:prstGeom prst="rect">
              <a:avLst/>
            </a:prstGeom>
            <a:solidFill>
              <a:schemeClr val="bg1">
                <a:alpha val="3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FilmGrain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2990" y="1146029"/>
              <a:ext cx="5648568" cy="458954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8" name="Rectangle 7"/>
          <p:cNvSpPr/>
          <p:nvPr/>
        </p:nvSpPr>
        <p:spPr>
          <a:xfrm>
            <a:off x="925527" y="1183481"/>
            <a:ext cx="5648568" cy="4604676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E417BCC-F15D-43BB-A981-F6BDBF4B4F53}"/>
              </a:ext>
            </a:extLst>
          </p:cNvPr>
          <p:cNvGrpSpPr/>
          <p:nvPr/>
        </p:nvGrpSpPr>
        <p:grpSpPr>
          <a:xfrm>
            <a:off x="5111703" y="3220775"/>
            <a:ext cx="847234" cy="631280"/>
            <a:chOff x="6525341" y="4321230"/>
            <a:chExt cx="847234" cy="63128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6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955" r="47789" b="27774"/>
            <a:stretch/>
          </p:blipFill>
          <p:spPr>
            <a:xfrm>
              <a:off x="6525341" y="4586274"/>
              <a:ext cx="847234" cy="36623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9884118-E879-45A3-B0BD-8541D3A12FE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7175563" y="4321230"/>
              <a:ext cx="138935" cy="347338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59FDF44-B503-46B0-A96C-48D6F8837B53}"/>
              </a:ext>
            </a:extLst>
          </p:cNvPr>
          <p:cNvGrpSpPr/>
          <p:nvPr/>
        </p:nvGrpSpPr>
        <p:grpSpPr>
          <a:xfrm>
            <a:off x="2076685" y="3917933"/>
            <a:ext cx="560784" cy="520887"/>
            <a:chOff x="2716668" y="3916283"/>
            <a:chExt cx="560784" cy="520887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3116293-BAAE-4BD4-9682-2DD566E3649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8530" y="4134405"/>
              <a:ext cx="538922" cy="302765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620D89B8-9641-4671-8006-4BCEB8220CA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2716668" y="3916283"/>
              <a:ext cx="138935" cy="347338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13E64FB-571E-4C99-B8CE-82515291C778}"/>
              </a:ext>
            </a:extLst>
          </p:cNvPr>
          <p:cNvGrpSpPr/>
          <p:nvPr/>
        </p:nvGrpSpPr>
        <p:grpSpPr>
          <a:xfrm>
            <a:off x="5386881" y="4133120"/>
            <a:ext cx="560784" cy="520887"/>
            <a:chOff x="2716668" y="3916283"/>
            <a:chExt cx="560784" cy="520887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5B8DDCC2-78C5-4B2F-B535-EE832370222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8530" y="4134405"/>
              <a:ext cx="538922" cy="302765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563F9380-8DA4-4F5D-8DAB-AE6ED145D4D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2716668" y="3916283"/>
              <a:ext cx="138935" cy="347338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256939E-2D2D-4D3F-82A0-1DA116E7F2D5}"/>
              </a:ext>
            </a:extLst>
          </p:cNvPr>
          <p:cNvGrpSpPr/>
          <p:nvPr/>
        </p:nvGrpSpPr>
        <p:grpSpPr>
          <a:xfrm>
            <a:off x="3999564" y="1319280"/>
            <a:ext cx="560784" cy="520887"/>
            <a:chOff x="2716668" y="3916283"/>
            <a:chExt cx="560784" cy="520887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C4F5F789-B64D-446C-B316-B8C35858F40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8530" y="4134405"/>
              <a:ext cx="538922" cy="302765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139CA447-283D-43FF-A08F-94F39F6376C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2716668" y="3916283"/>
              <a:ext cx="138935" cy="347338"/>
            </a:xfrm>
            <a:prstGeom prst="rect">
              <a:avLst/>
            </a:prstGeom>
          </p:spPr>
        </p:pic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087A9F9-73EE-48E8-86B4-A6466690A8AC}"/>
              </a:ext>
            </a:extLst>
          </p:cNvPr>
          <p:cNvGrpSpPr/>
          <p:nvPr/>
        </p:nvGrpSpPr>
        <p:grpSpPr>
          <a:xfrm>
            <a:off x="5251765" y="2183873"/>
            <a:ext cx="560784" cy="520887"/>
            <a:chOff x="2716668" y="3916283"/>
            <a:chExt cx="560784" cy="520887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7D0531E7-F665-42D6-A661-C6C5D33CB0F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8530" y="4134405"/>
              <a:ext cx="538922" cy="302765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405B12AE-A304-488F-A268-7AD5537DDBE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2716668" y="3916283"/>
              <a:ext cx="138935" cy="347338"/>
            </a:xfrm>
            <a:prstGeom prst="rect">
              <a:avLst/>
            </a:prstGeom>
          </p:spPr>
        </p:pic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44C34B0-B6AA-4F72-B385-24006FC29CD4}"/>
              </a:ext>
            </a:extLst>
          </p:cNvPr>
          <p:cNvGrpSpPr/>
          <p:nvPr/>
        </p:nvGrpSpPr>
        <p:grpSpPr>
          <a:xfrm>
            <a:off x="3861660" y="2099413"/>
            <a:ext cx="847234" cy="631280"/>
            <a:chOff x="6525341" y="4321230"/>
            <a:chExt cx="847234" cy="631280"/>
          </a:xfrm>
        </p:grpSpPr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1839CC90-D90D-4D6D-8ECD-A5C0497290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955" r="47789" b="27774"/>
            <a:stretch/>
          </p:blipFill>
          <p:spPr>
            <a:xfrm>
              <a:off x="6525341" y="4586274"/>
              <a:ext cx="847234" cy="36623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AAE1DEF6-6A60-4713-9C7D-EF93F6CA7F2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7175563" y="4321230"/>
              <a:ext cx="138935" cy="347338"/>
            </a:xfrm>
            <a:prstGeom prst="rect">
              <a:avLst/>
            </a:prstGeom>
          </p:spPr>
        </p:pic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B0B5BBC8-CCF5-41BD-A758-03110AF789D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686" y="4068340"/>
            <a:ext cx="448071" cy="448071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C703457-B1ED-4FE2-B9FF-6DBD53B8154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830" y="4245670"/>
            <a:ext cx="448071" cy="448071"/>
          </a:xfrm>
          <a:prstGeom prst="rect">
            <a:avLst/>
          </a:prstGeom>
          <a:noFill/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BCA18FC-6DE3-4852-87DB-D513492E352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255" y="3509757"/>
            <a:ext cx="448071" cy="448071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05F5FB03-C5CF-40FE-BE97-F1A3C48BDC8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422" y="2371426"/>
            <a:ext cx="448071" cy="448071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A5FC8EEC-12C0-48D5-911C-C352FB4D971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092" y="2283955"/>
            <a:ext cx="448071" cy="448071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B754AF65-FAF8-409E-9930-40CA565640B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187" y="1435370"/>
            <a:ext cx="448071" cy="448071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925527" y="6096000"/>
            <a:ext cx="5648568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7086600" y="1215211"/>
            <a:ext cx="0" cy="4604676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6934200" y="5819887"/>
            <a:ext cx="304800" cy="0"/>
          </a:xfrm>
          <a:prstGeom prst="straightConnector1">
            <a:avLst/>
          </a:prstGeom>
          <a:ln w="38100"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6934200" y="1208690"/>
            <a:ext cx="304800" cy="0"/>
          </a:xfrm>
          <a:prstGeom prst="straightConnector1">
            <a:avLst/>
          </a:prstGeom>
          <a:ln w="38100"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6574095" y="5935500"/>
            <a:ext cx="0" cy="336550"/>
          </a:xfrm>
          <a:prstGeom prst="straightConnector1">
            <a:avLst/>
          </a:prstGeom>
          <a:ln w="38100"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914400" y="5930250"/>
            <a:ext cx="0" cy="336550"/>
          </a:xfrm>
          <a:prstGeom prst="straightConnector1">
            <a:avLst/>
          </a:prstGeom>
          <a:ln w="38100"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3255654" y="5757215"/>
            <a:ext cx="966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14 m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867366" y="3160116"/>
            <a:ext cx="966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13 m</a:t>
            </a:r>
          </a:p>
        </p:txBody>
      </p:sp>
      <p:sp>
        <p:nvSpPr>
          <p:cNvPr id="72" name="Speech Bubble: Rectangle with Corners Rounded 78">
            <a:extLst>
              <a:ext uri="{FF2B5EF4-FFF2-40B4-BE49-F238E27FC236}">
                <a16:creationId xmlns:a16="http://schemas.microsoft.com/office/drawing/2014/main" id="{30859C64-DD9B-48F7-B615-9D793A07F68B}"/>
              </a:ext>
            </a:extLst>
          </p:cNvPr>
          <p:cNvSpPr/>
          <p:nvPr/>
        </p:nvSpPr>
        <p:spPr>
          <a:xfrm>
            <a:off x="7239000" y="1260022"/>
            <a:ext cx="1899672" cy="1826273"/>
          </a:xfrm>
          <a:prstGeom prst="wedgeRoundRectCallout">
            <a:avLst>
              <a:gd name="adj1" fmla="val -129491"/>
              <a:gd name="adj2" fmla="val 18135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2880" tIns="0" rIns="0" bIns="0"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Transmitters and sensors at 44 locations</a:t>
            </a:r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363" y="1484116"/>
            <a:ext cx="762564" cy="868969"/>
          </a:xfrm>
          <a:prstGeom prst="rect">
            <a:avLst/>
          </a:prstGeom>
        </p:spPr>
      </p:pic>
      <p:cxnSp>
        <p:nvCxnSpPr>
          <p:cNvPr id="74" name="Straight Arrow Connector 73"/>
          <p:cNvCxnSpPr>
            <a:endCxn id="73" idx="2"/>
          </p:cNvCxnSpPr>
          <p:nvPr/>
        </p:nvCxnSpPr>
        <p:spPr>
          <a:xfrm flipH="1" flipV="1">
            <a:off x="2228645" y="2353085"/>
            <a:ext cx="98027" cy="693035"/>
          </a:xfrm>
          <a:prstGeom prst="straightConnector1">
            <a:avLst/>
          </a:prstGeom>
          <a:ln w="66675">
            <a:solidFill>
              <a:schemeClr val="tx1"/>
            </a:solidFill>
            <a:headEnd type="oval"/>
            <a:tailEnd type="triangle"/>
          </a:ln>
          <a:effectLst>
            <a:outerShdw blurRad="50800" dist="38100" dir="2700000" algn="tl" rotWithShape="0">
              <a:srgbClr val="C00000">
                <a:alpha val="40000"/>
              </a:srgbClr>
            </a:outerShdw>
            <a:reflection blurRad="6350" stA="50000" endA="300" endPos="385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: Rounded Corners 36"/>
          <p:cNvSpPr/>
          <p:nvPr/>
        </p:nvSpPr>
        <p:spPr>
          <a:xfrm>
            <a:off x="1154045" y="2753217"/>
            <a:ext cx="2551831" cy="1007747"/>
          </a:xfrm>
          <a:prstGeom prst="roundRect">
            <a:avLst>
              <a:gd name="adj" fmla="val 11303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9096" tIns="34548" rIns="69096" bIns="345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Transmits at 2.4 GHz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6D417E9-1D9E-4DA4-A6BF-228A2EDED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97A6D-E745-4D8B-863E-11FBF3764A1F}" type="slidenum">
              <a:rPr lang="en-US" smtClean="0"/>
              <a:pPr/>
              <a:t>30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6195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640"/>
    </mc:Choice>
    <mc:Fallback xmlns="">
      <p:transition spd="slow" advTm="186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1" grpId="0"/>
      <p:bldP spid="72" grpId="0" animBg="1"/>
      <p:bldP spid="7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0" y="-44181"/>
            <a:ext cx="9144000" cy="1083365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rgbClr val="C00000"/>
                </a:solidFill>
                <a:cs typeface="Segoe UI Light" panose="020B0502040204020203" pitchFamily="34" charset="0"/>
              </a:rPr>
              <a:t>How Does it Compare to State-of-the-art?</a:t>
            </a:r>
            <a:br>
              <a:rPr lang="en-US" sz="4000" dirty="0">
                <a:solidFill>
                  <a:srgbClr val="C00000"/>
                </a:solidFill>
                <a:cs typeface="Segoe UI Light" panose="020B0502040204020203" pitchFamily="34" charset="0"/>
              </a:rPr>
            </a:br>
            <a:r>
              <a:rPr lang="en-US" sz="4000" dirty="0">
                <a:solidFill>
                  <a:srgbClr val="C00000"/>
                </a:solidFill>
                <a:cs typeface="Segoe UI Light" panose="020B0502040204020203" pitchFamily="34" charset="0"/>
              </a:rPr>
              <a:t>Indoor Public Dataset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647272" y="5741464"/>
            <a:ext cx="8245268" cy="932533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+mj-lt"/>
                <a:cs typeface="Segoe UI Light" panose="020B0502040204020203" pitchFamily="34" charset="0"/>
              </a:rPr>
              <a:t>Our algorithm provides </a:t>
            </a:r>
            <a:r>
              <a:rPr lang="en-US" sz="2800" dirty="0">
                <a:solidFill>
                  <a:srgbClr val="FF0000"/>
                </a:solidFill>
                <a:latin typeface="+mj-lt"/>
                <a:cs typeface="Segoe UI Light" panose="020B0502040204020203" pitchFamily="34" charset="0"/>
              </a:rPr>
              <a:t>higher accuracy 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Segoe UI Light" panose="020B0502040204020203" pitchFamily="34" charset="0"/>
              </a:rPr>
              <a:t>in practice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643866-85E9-42D5-991C-008E78024D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01330"/>
            <a:ext cx="5565328" cy="4216158"/>
          </a:xfrm>
          <a:prstGeom prst="rect">
            <a:avLst/>
          </a:prstGeom>
        </p:spPr>
      </p:pic>
      <p:sp>
        <p:nvSpPr>
          <p:cNvPr id="9" name="Rounded Rectangular Callout 11">
            <a:extLst>
              <a:ext uri="{FF2B5EF4-FFF2-40B4-BE49-F238E27FC236}">
                <a16:creationId xmlns:a16="http://schemas.microsoft.com/office/drawing/2014/main" id="{CF5C7AF8-0C26-4290-AC7D-A7871B8727BD}"/>
              </a:ext>
            </a:extLst>
          </p:cNvPr>
          <p:cNvSpPr/>
          <p:nvPr/>
        </p:nvSpPr>
        <p:spPr>
          <a:xfrm>
            <a:off x="5216360" y="1504754"/>
            <a:ext cx="3074670" cy="1474470"/>
          </a:xfrm>
          <a:prstGeom prst="wedgeRoundRectCallout">
            <a:avLst>
              <a:gd name="adj1" fmla="val -87194"/>
              <a:gd name="adj2" fmla="val -5718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Up to 18% higher accuracy than baseline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C575EB9-2603-43BC-A387-467EA463235E}"/>
              </a:ext>
            </a:extLst>
          </p:cNvPr>
          <p:cNvCxnSpPr/>
          <p:nvPr/>
        </p:nvCxnSpPr>
        <p:spPr>
          <a:xfrm flipH="1">
            <a:off x="4038600" y="1752600"/>
            <a:ext cx="8876" cy="720960"/>
          </a:xfrm>
          <a:prstGeom prst="line">
            <a:avLst/>
          </a:prstGeom>
          <a:ln w="444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DBA0374-3886-403C-9224-EB5A76189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97A6D-E745-4D8B-863E-11FBF3764A1F}" type="slidenum">
              <a:rPr lang="en-US" smtClean="0"/>
              <a:pPr/>
              <a:t>31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859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640"/>
    </mc:Choice>
    <mc:Fallback xmlns="">
      <p:transition spd="slow" advTm="186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0" y="-44181"/>
            <a:ext cx="9144000" cy="1083365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C00000"/>
                </a:solidFill>
                <a:cs typeface="Segoe UI Light" panose="020B0502040204020203" pitchFamily="34" charset="0"/>
              </a:rPr>
              <a:t>Time Complexity of Our Algorithm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4" name="Speech Bubble: Rectangle with Corners Rounded 78">
                <a:extLst>
                  <a:ext uri="{FF2B5EF4-FFF2-40B4-BE49-F238E27FC236}">
                    <a16:creationId xmlns:a16="http://schemas.microsoft.com/office/drawing/2014/main" id="{30859C64-DD9B-48F7-B615-9D793A07F68B}"/>
                  </a:ext>
                </a:extLst>
              </p:cNvPr>
              <p:cNvSpPr/>
              <p:nvPr/>
            </p:nvSpPr>
            <p:spPr>
              <a:xfrm>
                <a:off x="1767840" y="990600"/>
                <a:ext cx="4126094" cy="1471851"/>
              </a:xfrm>
              <a:prstGeom prst="wedgeRoundRectCallout">
                <a:avLst>
                  <a:gd name="adj1" fmla="val -17765"/>
                  <a:gd name="adj2" fmla="val -50307"/>
                  <a:gd name="adj3" fmla="val 16667"/>
                </a:avLst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sz="2400" b="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|S| = total number of sensors</a:t>
                </a:r>
              </a:p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B = available budget</a:t>
                </a:r>
              </a:p>
            </p:txBody>
          </p:sp>
        </mc:Choice>
        <mc:Fallback>
          <p:sp>
            <p:nvSpPr>
              <p:cNvPr id="84" name="Speech Bubble: Rectangle with Corners Rounded 78">
                <a:extLst>
                  <a:ext uri="{FF2B5EF4-FFF2-40B4-BE49-F238E27FC236}">
                    <a16:creationId xmlns:a16="http://schemas.microsoft.com/office/drawing/2014/main" id="{30859C64-DD9B-48F7-B615-9D793A07F6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7840" y="990600"/>
                <a:ext cx="4126094" cy="1471851"/>
              </a:xfrm>
              <a:prstGeom prst="wedgeRoundRectCallout">
                <a:avLst>
                  <a:gd name="adj1" fmla="val -17765"/>
                  <a:gd name="adj2" fmla="val -50307"/>
                  <a:gd name="adj3" fmla="val 16667"/>
                </a:avLst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5" name="Straight Arrow Connector 84"/>
          <p:cNvCxnSpPr/>
          <p:nvPr/>
        </p:nvCxnSpPr>
        <p:spPr>
          <a:xfrm>
            <a:off x="4331970" y="2597150"/>
            <a:ext cx="11430" cy="2215480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 flipH="1">
            <a:off x="4316302" y="4794850"/>
            <a:ext cx="3056048" cy="0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4138853" y="5731729"/>
            <a:ext cx="3337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Execution Parameters</a:t>
            </a:r>
          </a:p>
        </p:txBody>
      </p:sp>
      <p:sp>
        <p:nvSpPr>
          <p:cNvPr id="89" name="TextBox 88"/>
          <p:cNvSpPr txBox="1"/>
          <p:nvPr/>
        </p:nvSpPr>
        <p:spPr>
          <a:xfrm rot="16200000">
            <a:off x="2602723" y="3212727"/>
            <a:ext cx="24677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Execution time</a:t>
            </a:r>
          </a:p>
          <a:p>
            <a:r>
              <a:rPr lang="en-US" sz="2000" dirty="0"/>
              <a:t>(Not drawn to scale)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4302967" y="4727068"/>
            <a:ext cx="15173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 = 1600,</a:t>
            </a:r>
          </a:p>
          <a:p>
            <a:r>
              <a:rPr lang="en-US" sz="2400" dirty="0"/>
              <a:t>|S| = 100, </a:t>
            </a:r>
          </a:p>
          <a:p>
            <a:r>
              <a:rPr lang="en-US" sz="2400" dirty="0"/>
              <a:t>B = 20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5831215" y="4701620"/>
            <a:ext cx="19091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 = 6400,</a:t>
            </a:r>
          </a:p>
          <a:p>
            <a:r>
              <a:rPr lang="en-US" sz="2400" dirty="0"/>
              <a:t>|S| = 100, </a:t>
            </a:r>
          </a:p>
          <a:p>
            <a:r>
              <a:rPr lang="en-US" sz="2400" dirty="0"/>
              <a:t>B = 20</a:t>
            </a:r>
          </a:p>
        </p:txBody>
      </p:sp>
      <p:sp>
        <p:nvSpPr>
          <p:cNvPr id="98" name="Speech Bubble: Rectangle with Corners Rounded 78">
            <a:extLst>
              <a:ext uri="{FF2B5EF4-FFF2-40B4-BE49-F238E27FC236}">
                <a16:creationId xmlns:a16="http://schemas.microsoft.com/office/drawing/2014/main" id="{30859C64-DD9B-48F7-B615-9D793A07F68B}"/>
              </a:ext>
            </a:extLst>
          </p:cNvPr>
          <p:cNvSpPr/>
          <p:nvPr/>
        </p:nvSpPr>
        <p:spPr>
          <a:xfrm>
            <a:off x="182381" y="3368414"/>
            <a:ext cx="3116970" cy="1471851"/>
          </a:xfrm>
          <a:prstGeom prst="wedgeRoundRectCallout">
            <a:avLst>
              <a:gd name="adj1" fmla="val -17765"/>
              <a:gd name="adj2" fmla="val -50307"/>
              <a:gd name="adj3" fmla="val 16667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Intel Core i9 processor with 20 cores; </a:t>
            </a:r>
            <a:r>
              <a:rPr lang="en-US" sz="2400" dirty="0" err="1">
                <a:solidFill>
                  <a:schemeClr val="tx1"/>
                </a:solidFill>
              </a:rPr>
              <a:t>nVidia</a:t>
            </a:r>
            <a:r>
              <a:rPr lang="en-US" sz="2400" dirty="0">
                <a:solidFill>
                  <a:schemeClr val="tx1"/>
                </a:solidFill>
              </a:rPr>
              <a:t> 1080 GTX GPU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653500" y="4414464"/>
            <a:ext cx="388620" cy="348111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505247" y="4002296"/>
            <a:ext cx="3337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10 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174027" y="3771464"/>
            <a:ext cx="388620" cy="998635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905364" y="3344668"/>
            <a:ext cx="3337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 min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CD3C578-49AD-4987-AAAA-3F1D20472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97A6D-E745-4D8B-863E-11FBF3764A1F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9AEB35D1-8573-48E3-A7B0-783787898AE5}"/>
              </a:ext>
            </a:extLst>
          </p:cNvPr>
          <p:cNvSpPr/>
          <p:nvPr/>
        </p:nvSpPr>
        <p:spPr>
          <a:xfrm>
            <a:off x="6400800" y="910096"/>
            <a:ext cx="2605187" cy="1564948"/>
          </a:xfrm>
          <a:prstGeom prst="wedgeRoundRectCallout">
            <a:avLst>
              <a:gd name="adj1" fmla="val -68524"/>
              <a:gd name="adj2" fmla="val -4869"/>
              <a:gd name="adj3" fmla="val 16667"/>
            </a:avLst>
          </a:prstGeom>
          <a:solidFill>
            <a:srgbClr val="C0C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>
                <a:solidFill>
                  <a:schemeClr val="tx1"/>
                </a:solidFill>
              </a:rPr>
              <a:t>Does not depend on number of grid cells</a:t>
            </a:r>
          </a:p>
        </p:txBody>
      </p:sp>
      <p:sp>
        <p:nvSpPr>
          <p:cNvPr id="25" name="Rounded Rectangle 76">
            <a:extLst>
              <a:ext uri="{FF2B5EF4-FFF2-40B4-BE49-F238E27FC236}">
                <a16:creationId xmlns:a16="http://schemas.microsoft.com/office/drawing/2014/main" id="{4816B4B1-A258-4BA6-A474-A5DAD6213199}"/>
              </a:ext>
            </a:extLst>
          </p:cNvPr>
          <p:cNvSpPr/>
          <p:nvPr/>
        </p:nvSpPr>
        <p:spPr>
          <a:xfrm>
            <a:off x="647272" y="5741464"/>
            <a:ext cx="8245268" cy="932533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+mj-lt"/>
                <a:cs typeface="Segoe UI Light" panose="020B0502040204020203" pitchFamily="34" charset="0"/>
              </a:rPr>
              <a:t>Auxiliary Greedy algorithm is fast in practice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5641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640"/>
    </mc:Choice>
    <mc:Fallback xmlns="">
      <p:transition spd="slow" advTm="186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89" grpId="0"/>
      <p:bldP spid="95" grpId="0"/>
      <p:bldP spid="96" grpId="0"/>
      <p:bldP spid="98" grpId="0" animBg="1"/>
      <p:bldP spid="21" grpId="0" animBg="1"/>
      <p:bldP spid="22" grpId="0"/>
      <p:bldP spid="23" grpId="0" animBg="1"/>
      <p:bldP spid="24" grpId="0"/>
      <p:bldP spid="2" grpId="0"/>
      <p:bldP spid="3" grpId="0" animBg="1"/>
      <p:bldP spid="2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9ED77-43CF-44CC-98A0-CC43CEFFC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Takeaways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9A15699-8DDA-4CB6-B2FB-FE5AA1A027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3068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Sensor selection to localize transmitter</a:t>
            </a:r>
          </a:p>
          <a:p>
            <a:r>
              <a:rPr lang="en-US" dirty="0"/>
              <a:t>Our sensor selection utilizes </a:t>
            </a:r>
            <a:r>
              <a:rPr lang="en-US" dirty="0" err="1"/>
              <a:t>submodularity</a:t>
            </a:r>
            <a:endParaRPr lang="en-US" dirty="0"/>
          </a:p>
          <a:p>
            <a:pPr lvl="1"/>
            <a:r>
              <a:rPr lang="en-US" dirty="0"/>
              <a:t>Utilizes an auxiliary objective</a:t>
            </a:r>
          </a:p>
          <a:p>
            <a:pPr lvl="1"/>
            <a:r>
              <a:rPr lang="en-US" dirty="0"/>
              <a:t>Evaluations show large improvement in accuracy</a:t>
            </a:r>
          </a:p>
          <a:p>
            <a:pPr lvl="1"/>
            <a:r>
              <a:rPr lang="en-US" dirty="0"/>
              <a:t>Runs fast over large instances</a:t>
            </a:r>
          </a:p>
          <a:p>
            <a:r>
              <a:rPr lang="en-US" dirty="0"/>
              <a:t>Our algorithm works better in practice than existing state of the art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 algn="ctr">
              <a:buNone/>
            </a:pPr>
            <a:r>
              <a:rPr lang="en-US" dirty="0"/>
              <a:t>Additional details and dataset at: cs.sunysb.edu/~</a:t>
            </a:r>
            <a:r>
              <a:rPr lang="en-US" dirty="0" err="1"/>
              <a:t>arbhattachar</a:t>
            </a:r>
            <a:r>
              <a:rPr lang="en-US" dirty="0"/>
              <a:t>/</a:t>
            </a:r>
            <a:r>
              <a:rPr lang="en-US" dirty="0" err="1"/>
              <a:t>specsense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95D3F50-7B82-48CE-A739-6A693015D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97A6D-E745-4D8B-863E-11FBF3764A1F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234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1">
            <a:extLst>
              <a:ext uri="{FF2B5EF4-FFF2-40B4-BE49-F238E27FC236}">
                <a16:creationId xmlns:a16="http://schemas.microsoft.com/office/drawing/2014/main" id="{D063F659-8D00-4ACF-BBB2-18FAB95F2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12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Running Sensors has a Recurring Cost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914400" y="1164122"/>
            <a:ext cx="5648568" cy="4655765"/>
            <a:chOff x="1532990" y="1094940"/>
            <a:chExt cx="5648568" cy="4655765"/>
          </a:xfrm>
        </p:grpSpPr>
        <p:sp>
          <p:nvSpPr>
            <p:cNvPr id="20" name="Rectangle 19"/>
            <p:cNvSpPr/>
            <p:nvPr/>
          </p:nvSpPr>
          <p:spPr>
            <a:xfrm>
              <a:off x="1565440" y="1094940"/>
              <a:ext cx="5605922" cy="4655765"/>
            </a:xfrm>
            <a:prstGeom prst="rect">
              <a:avLst/>
            </a:prstGeom>
            <a:solidFill>
              <a:schemeClr val="bg1">
                <a:alpha val="3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FilmGrain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2990" y="1146029"/>
              <a:ext cx="5648568" cy="458954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" name="Rectangle 1"/>
          <p:cNvSpPr/>
          <p:nvPr/>
        </p:nvSpPr>
        <p:spPr>
          <a:xfrm>
            <a:off x="930172" y="1195010"/>
            <a:ext cx="5648568" cy="4604676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E417BCC-F15D-43BB-A981-F6BDBF4B4F53}"/>
              </a:ext>
            </a:extLst>
          </p:cNvPr>
          <p:cNvGrpSpPr/>
          <p:nvPr/>
        </p:nvGrpSpPr>
        <p:grpSpPr>
          <a:xfrm>
            <a:off x="5111703" y="3220775"/>
            <a:ext cx="847234" cy="631280"/>
            <a:chOff x="6525341" y="4321230"/>
            <a:chExt cx="847234" cy="631280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 rotWithShape="1">
            <a:blip r:embed="rId5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955" r="47789" b="27774"/>
            <a:stretch/>
          </p:blipFill>
          <p:spPr>
            <a:xfrm>
              <a:off x="6525341" y="4586274"/>
              <a:ext cx="847234" cy="36623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F9884118-E879-45A3-B0BD-8541D3A12FE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7175563" y="4321230"/>
              <a:ext cx="138935" cy="347338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59FDF44-B503-46B0-A96C-48D6F8837B53}"/>
              </a:ext>
            </a:extLst>
          </p:cNvPr>
          <p:cNvGrpSpPr/>
          <p:nvPr/>
        </p:nvGrpSpPr>
        <p:grpSpPr>
          <a:xfrm>
            <a:off x="2076685" y="3917933"/>
            <a:ext cx="560784" cy="520887"/>
            <a:chOff x="2716668" y="3916283"/>
            <a:chExt cx="560784" cy="520887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33116293-BAAE-4BD4-9682-2DD566E3649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8530" y="4134405"/>
              <a:ext cx="538922" cy="302765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620D89B8-9641-4671-8006-4BCEB8220CA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2716668" y="3916283"/>
              <a:ext cx="138935" cy="347338"/>
            </a:xfrm>
            <a:prstGeom prst="rect">
              <a:avLst/>
            </a:prstGeom>
          </p:spPr>
        </p:pic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513E64FB-571E-4C99-B8CE-82515291C778}"/>
              </a:ext>
            </a:extLst>
          </p:cNvPr>
          <p:cNvGrpSpPr/>
          <p:nvPr/>
        </p:nvGrpSpPr>
        <p:grpSpPr>
          <a:xfrm>
            <a:off x="5386881" y="4133120"/>
            <a:ext cx="560784" cy="520887"/>
            <a:chOff x="2716668" y="3916283"/>
            <a:chExt cx="560784" cy="520887"/>
          </a:xfrm>
        </p:grpSpPr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5B8DDCC2-78C5-4B2F-B535-EE832370222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8530" y="4134405"/>
              <a:ext cx="538922" cy="302765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563F9380-8DA4-4F5D-8DAB-AE6ED145D4D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2716668" y="3916283"/>
              <a:ext cx="138935" cy="347338"/>
            </a:xfrm>
            <a:prstGeom prst="rect">
              <a:avLst/>
            </a:prstGeom>
          </p:spPr>
        </p:pic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9087A9F9-73EE-48E8-86B4-A6466690A8AC}"/>
              </a:ext>
            </a:extLst>
          </p:cNvPr>
          <p:cNvGrpSpPr/>
          <p:nvPr/>
        </p:nvGrpSpPr>
        <p:grpSpPr>
          <a:xfrm>
            <a:off x="5251765" y="2183873"/>
            <a:ext cx="560784" cy="520887"/>
            <a:chOff x="2716668" y="3916283"/>
            <a:chExt cx="560784" cy="520887"/>
          </a:xfrm>
        </p:grpSpPr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7D0531E7-F665-42D6-A661-C6C5D33CB0F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8530" y="4134405"/>
              <a:ext cx="538922" cy="302765"/>
            </a:xfrm>
            <a:prstGeom prst="rect">
              <a:avLst/>
            </a:prstGeom>
          </p:spPr>
        </p:pic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405B12AE-A304-488F-A268-7AD5537DDBE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2716668" y="3916283"/>
              <a:ext cx="138935" cy="347338"/>
            </a:xfrm>
            <a:prstGeom prst="rect">
              <a:avLst/>
            </a:prstGeom>
          </p:spPr>
        </p:pic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D44C34B0-B6AA-4F72-B385-24006FC29CD4}"/>
              </a:ext>
            </a:extLst>
          </p:cNvPr>
          <p:cNvGrpSpPr/>
          <p:nvPr/>
        </p:nvGrpSpPr>
        <p:grpSpPr>
          <a:xfrm>
            <a:off x="3861660" y="2099413"/>
            <a:ext cx="847234" cy="631280"/>
            <a:chOff x="6525341" y="4321230"/>
            <a:chExt cx="847234" cy="631280"/>
          </a:xfrm>
        </p:grpSpPr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1839CC90-D90D-4D6D-8ECD-A5C0497290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955" r="47789" b="27774"/>
            <a:stretch/>
          </p:blipFill>
          <p:spPr>
            <a:xfrm>
              <a:off x="6525341" y="4586274"/>
              <a:ext cx="847234" cy="36623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AAE1DEF6-6A60-4713-9C7D-EF93F6CA7F2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7175563" y="4321230"/>
              <a:ext cx="138935" cy="347338"/>
            </a:xfrm>
            <a:prstGeom prst="rect">
              <a:avLst/>
            </a:prstGeom>
          </p:spPr>
        </p:pic>
      </p:grpSp>
      <p:sp>
        <p:nvSpPr>
          <p:cNvPr id="75" name="Cylinder 106">
            <a:extLst>
              <a:ext uri="{FF2B5EF4-FFF2-40B4-BE49-F238E27FC236}">
                <a16:creationId xmlns:a16="http://schemas.microsoft.com/office/drawing/2014/main" id="{3C8DCE5F-3D71-4852-A55A-C3D1CC32E284}"/>
              </a:ext>
            </a:extLst>
          </p:cNvPr>
          <p:cNvSpPr/>
          <p:nvPr/>
        </p:nvSpPr>
        <p:spPr>
          <a:xfrm>
            <a:off x="7288951" y="2687907"/>
            <a:ext cx="1042768" cy="1618882"/>
          </a:xfrm>
          <a:prstGeom prst="can">
            <a:avLst>
              <a:gd name="adj" fmla="val 22045"/>
            </a:avLst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100000">
                <a:schemeClr val="bg2">
                  <a:lumMod val="1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Segoe UI Semibold" panose="020B0702040204020203" pitchFamily="34" charset="0"/>
              </a:rPr>
              <a:t>Fusion Center</a:t>
            </a:r>
          </a:p>
        </p:txBody>
      </p:sp>
      <p:sp>
        <p:nvSpPr>
          <p:cNvPr id="83" name="Freeform: Shape 45">
            <a:extLst>
              <a:ext uri="{FF2B5EF4-FFF2-40B4-BE49-F238E27FC236}">
                <a16:creationId xmlns:a16="http://schemas.microsoft.com/office/drawing/2014/main" id="{538DB9BD-9872-4DBD-958E-5128270D3B3B}"/>
              </a:ext>
            </a:extLst>
          </p:cNvPr>
          <p:cNvSpPr/>
          <p:nvPr/>
        </p:nvSpPr>
        <p:spPr>
          <a:xfrm rot="21145509">
            <a:off x="5967119" y="3504141"/>
            <a:ext cx="1388066" cy="191389"/>
          </a:xfrm>
          <a:custGeom>
            <a:avLst/>
            <a:gdLst>
              <a:gd name="connsiteX0" fmla="*/ 0 w 2273300"/>
              <a:gd name="connsiteY0" fmla="*/ 0 h 406400"/>
              <a:gd name="connsiteX1" fmla="*/ 1130300 w 2273300"/>
              <a:gd name="connsiteY1" fmla="*/ 177800 h 406400"/>
              <a:gd name="connsiteX2" fmla="*/ 2273300 w 2273300"/>
              <a:gd name="connsiteY2" fmla="*/ 406400 h 4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73300" h="406400">
                <a:moveTo>
                  <a:pt x="0" y="0"/>
                </a:moveTo>
                <a:cubicBezTo>
                  <a:pt x="375708" y="55033"/>
                  <a:pt x="751417" y="110067"/>
                  <a:pt x="1130300" y="177800"/>
                </a:cubicBezTo>
                <a:cubicBezTo>
                  <a:pt x="1509183" y="245533"/>
                  <a:pt x="1891241" y="325966"/>
                  <a:pt x="2273300" y="406400"/>
                </a:cubicBezTo>
              </a:path>
            </a:pathLst>
          </a:custGeom>
          <a:noFill/>
          <a:ln w="412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Freeform: Shape 45">
            <a:extLst>
              <a:ext uri="{FF2B5EF4-FFF2-40B4-BE49-F238E27FC236}">
                <a16:creationId xmlns:a16="http://schemas.microsoft.com/office/drawing/2014/main" id="{538DB9BD-9872-4DBD-958E-5128270D3B3B}"/>
              </a:ext>
            </a:extLst>
          </p:cNvPr>
          <p:cNvSpPr/>
          <p:nvPr/>
        </p:nvSpPr>
        <p:spPr>
          <a:xfrm rot="21145509">
            <a:off x="5815881" y="2452534"/>
            <a:ext cx="1440182" cy="594337"/>
          </a:xfrm>
          <a:custGeom>
            <a:avLst/>
            <a:gdLst>
              <a:gd name="connsiteX0" fmla="*/ 0 w 2273300"/>
              <a:gd name="connsiteY0" fmla="*/ 0 h 406400"/>
              <a:gd name="connsiteX1" fmla="*/ 1130300 w 2273300"/>
              <a:gd name="connsiteY1" fmla="*/ 177800 h 406400"/>
              <a:gd name="connsiteX2" fmla="*/ 2273300 w 2273300"/>
              <a:gd name="connsiteY2" fmla="*/ 406400 h 4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73300" h="406400">
                <a:moveTo>
                  <a:pt x="0" y="0"/>
                </a:moveTo>
                <a:cubicBezTo>
                  <a:pt x="375708" y="55033"/>
                  <a:pt x="751417" y="110067"/>
                  <a:pt x="1130300" y="177800"/>
                </a:cubicBezTo>
                <a:cubicBezTo>
                  <a:pt x="1509183" y="245533"/>
                  <a:pt x="1891241" y="325966"/>
                  <a:pt x="2273300" y="406400"/>
                </a:cubicBezTo>
              </a:path>
            </a:pathLst>
          </a:custGeom>
          <a:noFill/>
          <a:ln w="412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Freeform: Shape 45">
            <a:extLst>
              <a:ext uri="{FF2B5EF4-FFF2-40B4-BE49-F238E27FC236}">
                <a16:creationId xmlns:a16="http://schemas.microsoft.com/office/drawing/2014/main" id="{538DB9BD-9872-4DBD-958E-5128270D3B3B}"/>
              </a:ext>
            </a:extLst>
          </p:cNvPr>
          <p:cNvSpPr/>
          <p:nvPr/>
        </p:nvSpPr>
        <p:spPr>
          <a:xfrm rot="21145509">
            <a:off x="4720854" y="2395808"/>
            <a:ext cx="2527559" cy="1058255"/>
          </a:xfrm>
          <a:custGeom>
            <a:avLst/>
            <a:gdLst>
              <a:gd name="connsiteX0" fmla="*/ 0 w 2273300"/>
              <a:gd name="connsiteY0" fmla="*/ 0 h 406400"/>
              <a:gd name="connsiteX1" fmla="*/ 1130300 w 2273300"/>
              <a:gd name="connsiteY1" fmla="*/ 177800 h 406400"/>
              <a:gd name="connsiteX2" fmla="*/ 2273300 w 2273300"/>
              <a:gd name="connsiteY2" fmla="*/ 406400 h 4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73300" h="406400">
                <a:moveTo>
                  <a:pt x="0" y="0"/>
                </a:moveTo>
                <a:cubicBezTo>
                  <a:pt x="375708" y="55033"/>
                  <a:pt x="751417" y="110067"/>
                  <a:pt x="1130300" y="177800"/>
                </a:cubicBezTo>
                <a:cubicBezTo>
                  <a:pt x="1509183" y="245533"/>
                  <a:pt x="1891241" y="325966"/>
                  <a:pt x="2273300" y="406400"/>
                </a:cubicBezTo>
              </a:path>
            </a:pathLst>
          </a:custGeom>
          <a:noFill/>
          <a:ln w="412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B754AF65-FAF8-409E-9930-40CA565640B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587" y="3523221"/>
            <a:ext cx="448071" cy="448071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A11D62A6-78F8-47F4-A2CB-706655F80A6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305" y="4244025"/>
            <a:ext cx="448071" cy="448071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1F961170-EEAD-4185-AD32-A2C0426F34B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417" y="4016140"/>
            <a:ext cx="448071" cy="448071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DB515A71-4A7D-4D73-9488-B62DF4173C5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254" y="2211862"/>
            <a:ext cx="448071" cy="448071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BA63CC66-A4A4-4562-BB4D-4ECA2D4B23C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342" y="2375318"/>
            <a:ext cx="448071" cy="448071"/>
          </a:xfrm>
          <a:prstGeom prst="rect">
            <a:avLst/>
          </a:prstGeom>
        </p:spPr>
      </p:pic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B2AF5244-A397-41F5-A657-5E1FEB48A3C4}"/>
              </a:ext>
            </a:extLst>
          </p:cNvPr>
          <p:cNvCxnSpPr>
            <a:cxnSpLocks/>
          </p:cNvCxnSpPr>
          <p:nvPr/>
        </p:nvCxnSpPr>
        <p:spPr>
          <a:xfrm>
            <a:off x="2587940" y="1634276"/>
            <a:ext cx="2523763" cy="538883"/>
          </a:xfrm>
          <a:prstGeom prst="straightConnector1">
            <a:avLst/>
          </a:prstGeom>
          <a:ln w="66675">
            <a:solidFill>
              <a:schemeClr val="tx1"/>
            </a:solidFill>
            <a:headEnd type="oval"/>
            <a:tailEnd type="triangle"/>
          </a:ln>
          <a:effectLst>
            <a:outerShdw blurRad="50800" dist="38100" dir="2700000" algn="tl" rotWithShape="0">
              <a:srgbClr val="C00000">
                <a:alpha val="40000"/>
              </a:srgbClr>
            </a:outerShdw>
            <a:reflection blurRad="6350" stA="50000" endA="300" endPos="385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A3450F0D-3F34-45BA-BD4E-C196A62D3DFA}"/>
              </a:ext>
            </a:extLst>
          </p:cNvPr>
          <p:cNvCxnSpPr>
            <a:cxnSpLocks/>
            <a:endCxn id="93" idx="0"/>
          </p:cNvCxnSpPr>
          <p:nvPr/>
        </p:nvCxnSpPr>
        <p:spPr>
          <a:xfrm>
            <a:off x="2781331" y="1870430"/>
            <a:ext cx="998047" cy="504888"/>
          </a:xfrm>
          <a:prstGeom prst="straightConnector1">
            <a:avLst/>
          </a:prstGeom>
          <a:ln w="66675">
            <a:solidFill>
              <a:schemeClr val="tx1"/>
            </a:solidFill>
            <a:headEnd type="oval"/>
            <a:tailEnd type="triangle"/>
          </a:ln>
          <a:effectLst>
            <a:outerShdw blurRad="50800" dist="38100" dir="2700000" algn="tl" rotWithShape="0">
              <a:srgbClr val="C00000">
                <a:alpha val="40000"/>
              </a:srgbClr>
            </a:outerShdw>
            <a:reflection blurRad="6350" stA="50000" endA="300" endPos="385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Rectangle: Rounded Corners 36">
            <a:extLst>
              <a:ext uri="{FF2B5EF4-FFF2-40B4-BE49-F238E27FC236}">
                <a16:creationId xmlns:a16="http://schemas.microsoft.com/office/drawing/2014/main" id="{7AA82301-6AC9-4745-82CA-48C1E9A82EAB}"/>
              </a:ext>
            </a:extLst>
          </p:cNvPr>
          <p:cNvSpPr/>
          <p:nvPr/>
        </p:nvSpPr>
        <p:spPr>
          <a:xfrm>
            <a:off x="936654" y="1282836"/>
            <a:ext cx="2299605" cy="846038"/>
          </a:xfrm>
          <a:prstGeom prst="roundRect">
            <a:avLst>
              <a:gd name="adj" fmla="val 11303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9096" tIns="34548" rIns="69096" bIns="345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May have limited energy</a:t>
            </a:r>
          </a:p>
        </p:txBody>
      </p: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04756986-ED3A-4946-B043-2C732E2E4404}"/>
              </a:ext>
            </a:extLst>
          </p:cNvPr>
          <p:cNvCxnSpPr>
            <a:cxnSpLocks/>
          </p:cNvCxnSpPr>
          <p:nvPr/>
        </p:nvCxnSpPr>
        <p:spPr>
          <a:xfrm flipH="1">
            <a:off x="6306607" y="2034497"/>
            <a:ext cx="552483" cy="625436"/>
          </a:xfrm>
          <a:prstGeom prst="straightConnector1">
            <a:avLst/>
          </a:prstGeom>
          <a:ln w="66675">
            <a:solidFill>
              <a:schemeClr val="tx1"/>
            </a:solidFill>
            <a:headEnd type="oval"/>
            <a:tailEnd type="triangle"/>
          </a:ln>
          <a:effectLst>
            <a:outerShdw blurRad="50800" dist="38100" dir="2700000" algn="tl" rotWithShape="0">
              <a:srgbClr val="C00000">
                <a:alpha val="40000"/>
              </a:srgbClr>
            </a:outerShdw>
            <a:reflection blurRad="6350" stA="50000" endA="300" endPos="385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Rectangle: Rounded Corners 36">
            <a:extLst>
              <a:ext uri="{FF2B5EF4-FFF2-40B4-BE49-F238E27FC236}">
                <a16:creationId xmlns:a16="http://schemas.microsoft.com/office/drawing/2014/main" id="{D81D8213-FBA2-49F6-AA94-BFF81006CF40}"/>
              </a:ext>
            </a:extLst>
          </p:cNvPr>
          <p:cNvSpPr/>
          <p:nvPr/>
        </p:nvSpPr>
        <p:spPr>
          <a:xfrm>
            <a:off x="6713842" y="1357458"/>
            <a:ext cx="2299605" cy="846038"/>
          </a:xfrm>
          <a:prstGeom prst="roundRect">
            <a:avLst>
              <a:gd name="adj" fmla="val 11303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9096" tIns="34548" rIns="69096" bIns="345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Cost of data transmission</a:t>
            </a:r>
          </a:p>
        </p:txBody>
      </p:sp>
      <p:graphicFrame>
        <p:nvGraphicFramePr>
          <p:cNvPr id="84" name="Table 83">
            <a:extLst>
              <a:ext uri="{FF2B5EF4-FFF2-40B4-BE49-F238E27FC236}">
                <a16:creationId xmlns:a16="http://schemas.microsoft.com/office/drawing/2014/main" id="{CC6CC35D-28E2-4122-AF4A-FDCD659120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8587531"/>
              </p:ext>
            </p:extLst>
          </p:nvPr>
        </p:nvGraphicFramePr>
        <p:xfrm>
          <a:off x="6879081" y="4216554"/>
          <a:ext cx="1855770" cy="100652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855770">
                  <a:extLst>
                    <a:ext uri="{9D8B030D-6E8A-4147-A177-3AD203B41FA5}">
                      <a16:colId xmlns:a16="http://schemas.microsoft.com/office/drawing/2014/main" val="327903367"/>
                    </a:ext>
                  </a:extLst>
                </a:gridCol>
              </a:tblGrid>
              <a:tr h="634887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Location of Unauthorized Transmission</a:t>
                      </a:r>
                    </a:p>
                  </a:txBody>
                  <a:tcPr marL="92128" marR="92128" marT="46064" marB="4606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55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1034508"/>
                  </a:ext>
                </a:extLst>
              </a:tr>
            </a:tbl>
          </a:graphicData>
        </a:graphic>
      </p:graphicFrame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C2EE3AE3-D3BA-4762-B33A-D1B50E525990}"/>
              </a:ext>
            </a:extLst>
          </p:cNvPr>
          <p:cNvSpPr/>
          <p:nvPr/>
        </p:nvSpPr>
        <p:spPr>
          <a:xfrm rot="20175050">
            <a:off x="5822429" y="4013007"/>
            <a:ext cx="1504622" cy="512231"/>
          </a:xfrm>
          <a:custGeom>
            <a:avLst/>
            <a:gdLst>
              <a:gd name="connsiteX0" fmla="*/ 0 w 2273300"/>
              <a:gd name="connsiteY0" fmla="*/ 0 h 406400"/>
              <a:gd name="connsiteX1" fmla="*/ 1130300 w 2273300"/>
              <a:gd name="connsiteY1" fmla="*/ 177800 h 406400"/>
              <a:gd name="connsiteX2" fmla="*/ 2273300 w 2273300"/>
              <a:gd name="connsiteY2" fmla="*/ 406400 h 4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73300" h="406400">
                <a:moveTo>
                  <a:pt x="0" y="0"/>
                </a:moveTo>
                <a:cubicBezTo>
                  <a:pt x="375708" y="55033"/>
                  <a:pt x="751417" y="110067"/>
                  <a:pt x="1130300" y="177800"/>
                </a:cubicBezTo>
                <a:cubicBezTo>
                  <a:pt x="1509183" y="245533"/>
                  <a:pt x="1891241" y="325966"/>
                  <a:pt x="2273300" y="406400"/>
                </a:cubicBezTo>
              </a:path>
            </a:pathLst>
          </a:custGeom>
          <a:noFill/>
          <a:ln w="412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05107F25-4C43-47B7-B4B9-2A4A8A7DE3B0}"/>
              </a:ext>
            </a:extLst>
          </p:cNvPr>
          <p:cNvSpPr/>
          <p:nvPr/>
        </p:nvSpPr>
        <p:spPr>
          <a:xfrm rot="20849561">
            <a:off x="3069502" y="3791061"/>
            <a:ext cx="4218747" cy="748540"/>
          </a:xfrm>
          <a:custGeom>
            <a:avLst/>
            <a:gdLst>
              <a:gd name="connsiteX0" fmla="*/ 0 w 2273300"/>
              <a:gd name="connsiteY0" fmla="*/ 0 h 406400"/>
              <a:gd name="connsiteX1" fmla="*/ 1130300 w 2273300"/>
              <a:gd name="connsiteY1" fmla="*/ 177800 h 406400"/>
              <a:gd name="connsiteX2" fmla="*/ 2273300 w 2273300"/>
              <a:gd name="connsiteY2" fmla="*/ 406400 h 4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73300" h="406400">
                <a:moveTo>
                  <a:pt x="0" y="0"/>
                </a:moveTo>
                <a:cubicBezTo>
                  <a:pt x="375708" y="55033"/>
                  <a:pt x="751417" y="110067"/>
                  <a:pt x="1130300" y="177800"/>
                </a:cubicBezTo>
                <a:cubicBezTo>
                  <a:pt x="1509183" y="245533"/>
                  <a:pt x="1891241" y="325966"/>
                  <a:pt x="2273300" y="406400"/>
                </a:cubicBezTo>
              </a:path>
            </a:pathLst>
          </a:custGeom>
          <a:noFill/>
          <a:ln w="412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6465442B-B4F3-4C88-B9B8-9DA414446683}"/>
              </a:ext>
            </a:extLst>
          </p:cNvPr>
          <p:cNvGrpSpPr/>
          <p:nvPr/>
        </p:nvGrpSpPr>
        <p:grpSpPr>
          <a:xfrm>
            <a:off x="3999564" y="1319280"/>
            <a:ext cx="560784" cy="520887"/>
            <a:chOff x="2716668" y="3916283"/>
            <a:chExt cx="560784" cy="520887"/>
          </a:xfrm>
        </p:grpSpPr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9FE57B5A-DFA6-4A23-AA3B-7C4D29171A8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8530" y="4134405"/>
              <a:ext cx="538922" cy="302765"/>
            </a:xfrm>
            <a:prstGeom prst="rect">
              <a:avLst/>
            </a:prstGeom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351FE6BE-886B-4483-B70E-A5F2B06C792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2716668" y="3916283"/>
              <a:ext cx="138935" cy="347338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E14433C9-4C9E-460B-AF9B-2E74278EFDC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53389" y="1587369"/>
            <a:ext cx="2794746" cy="1236020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4F180DB0-5140-4288-B190-14DEFE93B50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313" y="1443342"/>
            <a:ext cx="448071" cy="44807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8D6DC5-7F74-4C34-9452-CE3F175FF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97A6D-E745-4D8B-863E-11FBF3764A1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451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1">
            <a:extLst>
              <a:ext uri="{FF2B5EF4-FFF2-40B4-BE49-F238E27FC236}">
                <a16:creationId xmlns:a16="http://schemas.microsoft.com/office/drawing/2014/main" id="{D063F659-8D00-4ACF-BBB2-18FAB95F2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122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We Focus on Sensor Selection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314422" y="85252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dirty="0">
              <a:latin typeface="+mn-lt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914400" y="1164122"/>
            <a:ext cx="5648568" cy="4655765"/>
            <a:chOff x="1532990" y="1094940"/>
            <a:chExt cx="5648568" cy="4655765"/>
          </a:xfrm>
        </p:grpSpPr>
        <p:sp>
          <p:nvSpPr>
            <p:cNvPr id="20" name="Rectangle 19"/>
            <p:cNvSpPr/>
            <p:nvPr/>
          </p:nvSpPr>
          <p:spPr>
            <a:xfrm>
              <a:off x="1565440" y="1094940"/>
              <a:ext cx="5605922" cy="4655765"/>
            </a:xfrm>
            <a:prstGeom prst="rect">
              <a:avLst/>
            </a:prstGeom>
            <a:solidFill>
              <a:schemeClr val="bg1">
                <a:alpha val="3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FilmGrain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2990" y="1146029"/>
              <a:ext cx="5648568" cy="458954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" name="Rectangle 1"/>
          <p:cNvSpPr/>
          <p:nvPr/>
        </p:nvSpPr>
        <p:spPr>
          <a:xfrm>
            <a:off x="925527" y="1183481"/>
            <a:ext cx="5648568" cy="4604676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E417BCC-F15D-43BB-A981-F6BDBF4B4F53}"/>
              </a:ext>
            </a:extLst>
          </p:cNvPr>
          <p:cNvGrpSpPr/>
          <p:nvPr/>
        </p:nvGrpSpPr>
        <p:grpSpPr>
          <a:xfrm>
            <a:off x="5111703" y="3220775"/>
            <a:ext cx="847234" cy="631280"/>
            <a:chOff x="6525341" y="4321230"/>
            <a:chExt cx="847234" cy="631280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 rotWithShape="1">
            <a:blip r:embed="rId5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955" r="47789" b="27774"/>
            <a:stretch/>
          </p:blipFill>
          <p:spPr>
            <a:xfrm>
              <a:off x="6525341" y="4586274"/>
              <a:ext cx="847234" cy="36623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F9884118-E879-45A3-B0BD-8541D3A12FE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7175563" y="4321230"/>
              <a:ext cx="138935" cy="347338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59FDF44-B503-46B0-A96C-48D6F8837B53}"/>
              </a:ext>
            </a:extLst>
          </p:cNvPr>
          <p:cNvGrpSpPr/>
          <p:nvPr/>
        </p:nvGrpSpPr>
        <p:grpSpPr>
          <a:xfrm>
            <a:off x="2076685" y="3917933"/>
            <a:ext cx="560784" cy="520887"/>
            <a:chOff x="2716668" y="3916283"/>
            <a:chExt cx="560784" cy="520887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33116293-BAAE-4BD4-9682-2DD566E3649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8530" y="4134405"/>
              <a:ext cx="538922" cy="302765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620D89B8-9641-4671-8006-4BCEB8220CA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2716668" y="3916283"/>
              <a:ext cx="138935" cy="347338"/>
            </a:xfrm>
            <a:prstGeom prst="rect">
              <a:avLst/>
            </a:prstGeom>
          </p:spPr>
        </p:pic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513E64FB-571E-4C99-B8CE-82515291C778}"/>
              </a:ext>
            </a:extLst>
          </p:cNvPr>
          <p:cNvGrpSpPr/>
          <p:nvPr/>
        </p:nvGrpSpPr>
        <p:grpSpPr>
          <a:xfrm>
            <a:off x="5386881" y="4133120"/>
            <a:ext cx="560784" cy="520887"/>
            <a:chOff x="2716668" y="3916283"/>
            <a:chExt cx="560784" cy="520887"/>
          </a:xfrm>
        </p:grpSpPr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5B8DDCC2-78C5-4B2F-B535-EE832370222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8530" y="4134405"/>
              <a:ext cx="538922" cy="302765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563F9380-8DA4-4F5D-8DAB-AE6ED145D4D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2716668" y="3916283"/>
              <a:ext cx="138935" cy="347338"/>
            </a:xfrm>
            <a:prstGeom prst="rect">
              <a:avLst/>
            </a:prstGeom>
          </p:spPr>
        </p:pic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9087A9F9-73EE-48E8-86B4-A6466690A8AC}"/>
              </a:ext>
            </a:extLst>
          </p:cNvPr>
          <p:cNvGrpSpPr/>
          <p:nvPr/>
        </p:nvGrpSpPr>
        <p:grpSpPr>
          <a:xfrm>
            <a:off x="5251765" y="2183873"/>
            <a:ext cx="560784" cy="520887"/>
            <a:chOff x="2716668" y="3916283"/>
            <a:chExt cx="560784" cy="520887"/>
          </a:xfrm>
        </p:grpSpPr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7D0531E7-F665-42D6-A661-C6C5D33CB0F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8530" y="4134405"/>
              <a:ext cx="538922" cy="302765"/>
            </a:xfrm>
            <a:prstGeom prst="rect">
              <a:avLst/>
            </a:prstGeom>
          </p:spPr>
        </p:pic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405B12AE-A304-488F-A268-7AD5537DDBE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2716668" y="3916283"/>
              <a:ext cx="138935" cy="347338"/>
            </a:xfrm>
            <a:prstGeom prst="rect">
              <a:avLst/>
            </a:prstGeom>
          </p:spPr>
        </p:pic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D44C34B0-B6AA-4F72-B385-24006FC29CD4}"/>
              </a:ext>
            </a:extLst>
          </p:cNvPr>
          <p:cNvGrpSpPr/>
          <p:nvPr/>
        </p:nvGrpSpPr>
        <p:grpSpPr>
          <a:xfrm>
            <a:off x="3861660" y="2099413"/>
            <a:ext cx="847234" cy="631280"/>
            <a:chOff x="6525341" y="4321230"/>
            <a:chExt cx="847234" cy="631280"/>
          </a:xfrm>
        </p:grpSpPr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1839CC90-D90D-4D6D-8ECD-A5C0497290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955" r="47789" b="27774"/>
            <a:stretch/>
          </p:blipFill>
          <p:spPr>
            <a:xfrm>
              <a:off x="6525341" y="4586274"/>
              <a:ext cx="847234" cy="36623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AAE1DEF6-6A60-4713-9C7D-EF93F6CA7F2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7175563" y="4321230"/>
              <a:ext cx="138935" cy="347338"/>
            </a:xfrm>
            <a:prstGeom prst="rect">
              <a:avLst/>
            </a:prstGeom>
          </p:spPr>
        </p:pic>
      </p:grpSp>
      <p:sp>
        <p:nvSpPr>
          <p:cNvPr id="75" name="Cylinder 106">
            <a:extLst>
              <a:ext uri="{FF2B5EF4-FFF2-40B4-BE49-F238E27FC236}">
                <a16:creationId xmlns:a16="http://schemas.microsoft.com/office/drawing/2014/main" id="{3C8DCE5F-3D71-4852-A55A-C3D1CC32E284}"/>
              </a:ext>
            </a:extLst>
          </p:cNvPr>
          <p:cNvSpPr/>
          <p:nvPr/>
        </p:nvSpPr>
        <p:spPr>
          <a:xfrm>
            <a:off x="7288951" y="2687907"/>
            <a:ext cx="1042768" cy="1618882"/>
          </a:xfrm>
          <a:prstGeom prst="can">
            <a:avLst>
              <a:gd name="adj" fmla="val 22045"/>
            </a:avLst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100000">
                <a:schemeClr val="bg2">
                  <a:lumMod val="1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Segoe UI Semibold" panose="020B0702040204020203" pitchFamily="34" charset="0"/>
              </a:rPr>
              <a:t>Fusion Center</a:t>
            </a:r>
          </a:p>
        </p:txBody>
      </p:sp>
      <p:pic>
        <p:nvPicPr>
          <p:cNvPr id="92" name="Picture 91">
            <a:extLst>
              <a:ext uri="{FF2B5EF4-FFF2-40B4-BE49-F238E27FC236}">
                <a16:creationId xmlns:a16="http://schemas.microsoft.com/office/drawing/2014/main" id="{B0B5BBC8-CCF5-41BD-A758-03110AF789D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686" y="4068340"/>
            <a:ext cx="448071" cy="448071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CC703457-B1ED-4FE2-B9FF-6DBD53B8154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830" y="4245670"/>
            <a:ext cx="448071" cy="448071"/>
          </a:xfrm>
          <a:prstGeom prst="rect">
            <a:avLst/>
          </a:prstGeom>
          <a:noFill/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1BCA18FC-6DE3-4852-87DB-D513492E352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124" y="3342937"/>
            <a:ext cx="448071" cy="448071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05F5FB03-C5CF-40FE-BE97-F1A3C48BDC8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422" y="2371426"/>
            <a:ext cx="448071" cy="448071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A5FC8EEC-12C0-48D5-911C-C352FB4D971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092" y="2283955"/>
            <a:ext cx="448071" cy="448071"/>
          </a:xfrm>
          <a:prstGeom prst="rect">
            <a:avLst/>
          </a:prstGeom>
        </p:spPr>
      </p:pic>
      <p:sp>
        <p:nvSpPr>
          <p:cNvPr id="103" name="Freeform: Shape 55">
            <a:extLst>
              <a:ext uri="{FF2B5EF4-FFF2-40B4-BE49-F238E27FC236}">
                <a16:creationId xmlns:a16="http://schemas.microsoft.com/office/drawing/2014/main" id="{84AF9700-1C66-4CFC-912D-8CA7ED0CB3AD}"/>
              </a:ext>
            </a:extLst>
          </p:cNvPr>
          <p:cNvSpPr/>
          <p:nvPr/>
        </p:nvSpPr>
        <p:spPr>
          <a:xfrm>
            <a:off x="6540354" y="1224795"/>
            <a:ext cx="1656796" cy="697451"/>
          </a:xfrm>
          <a:custGeom>
            <a:avLst/>
            <a:gdLst>
              <a:gd name="connsiteX0" fmla="*/ 203545 w 2001620"/>
              <a:gd name="connsiteY0" fmla="*/ 0 h 775073"/>
              <a:gd name="connsiteX1" fmla="*/ 357914 w 2001620"/>
              <a:gd name="connsiteY1" fmla="*/ 0 h 775073"/>
              <a:gd name="connsiteX2" fmla="*/ 783239 w 2001620"/>
              <a:gd name="connsiteY2" fmla="*/ 0 h 775073"/>
              <a:gd name="connsiteX3" fmla="*/ 1646483 w 2001620"/>
              <a:gd name="connsiteY3" fmla="*/ 0 h 775073"/>
              <a:gd name="connsiteX4" fmla="*/ 1775664 w 2001620"/>
              <a:gd name="connsiteY4" fmla="*/ 129181 h 775073"/>
              <a:gd name="connsiteX5" fmla="*/ 1775664 w 2001620"/>
              <a:gd name="connsiteY5" fmla="*/ 322947 h 775073"/>
              <a:gd name="connsiteX6" fmla="*/ 1775664 w 2001620"/>
              <a:gd name="connsiteY6" fmla="*/ 334911 h 775073"/>
              <a:gd name="connsiteX7" fmla="*/ 2001620 w 2001620"/>
              <a:gd name="connsiteY7" fmla="*/ 415647 h 775073"/>
              <a:gd name="connsiteX8" fmla="*/ 1775664 w 2001620"/>
              <a:gd name="connsiteY8" fmla="*/ 520680 h 775073"/>
              <a:gd name="connsiteX9" fmla="*/ 1775664 w 2001620"/>
              <a:gd name="connsiteY9" fmla="*/ 645892 h 775073"/>
              <a:gd name="connsiteX10" fmla="*/ 1646483 w 2001620"/>
              <a:gd name="connsiteY10" fmla="*/ 775073 h 775073"/>
              <a:gd name="connsiteX11" fmla="*/ 783239 w 2001620"/>
              <a:gd name="connsiteY11" fmla="*/ 775073 h 775073"/>
              <a:gd name="connsiteX12" fmla="*/ 357914 w 2001620"/>
              <a:gd name="connsiteY12" fmla="*/ 775073 h 775073"/>
              <a:gd name="connsiteX13" fmla="*/ 203545 w 2001620"/>
              <a:gd name="connsiteY13" fmla="*/ 775073 h 775073"/>
              <a:gd name="connsiteX14" fmla="*/ 74364 w 2001620"/>
              <a:gd name="connsiteY14" fmla="*/ 645892 h 775073"/>
              <a:gd name="connsiteX15" fmla="*/ 74364 w 2001620"/>
              <a:gd name="connsiteY15" fmla="*/ 322947 h 775073"/>
              <a:gd name="connsiteX16" fmla="*/ 0 w 2001620"/>
              <a:gd name="connsiteY16" fmla="*/ 200380 h 775073"/>
              <a:gd name="connsiteX17" fmla="*/ 74364 w 2001620"/>
              <a:gd name="connsiteY17" fmla="*/ 129179 h 775073"/>
              <a:gd name="connsiteX18" fmla="*/ 74364 w 2001620"/>
              <a:gd name="connsiteY18" fmla="*/ 129181 h 775073"/>
              <a:gd name="connsiteX19" fmla="*/ 203545 w 2001620"/>
              <a:gd name="connsiteY19" fmla="*/ 0 h 775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001620" h="775073">
                <a:moveTo>
                  <a:pt x="203545" y="0"/>
                </a:moveTo>
                <a:lnTo>
                  <a:pt x="357914" y="0"/>
                </a:lnTo>
                <a:lnTo>
                  <a:pt x="783239" y="0"/>
                </a:lnTo>
                <a:lnTo>
                  <a:pt x="1646483" y="0"/>
                </a:lnTo>
                <a:cubicBezTo>
                  <a:pt x="1717828" y="0"/>
                  <a:pt x="1775664" y="57836"/>
                  <a:pt x="1775664" y="129181"/>
                </a:cubicBezTo>
                <a:lnTo>
                  <a:pt x="1775664" y="322947"/>
                </a:lnTo>
                <a:lnTo>
                  <a:pt x="1775664" y="334911"/>
                </a:lnTo>
                <a:lnTo>
                  <a:pt x="2001620" y="415647"/>
                </a:lnTo>
                <a:lnTo>
                  <a:pt x="1775664" y="520680"/>
                </a:lnTo>
                <a:lnTo>
                  <a:pt x="1775664" y="645892"/>
                </a:lnTo>
                <a:cubicBezTo>
                  <a:pt x="1775664" y="717237"/>
                  <a:pt x="1717828" y="775073"/>
                  <a:pt x="1646483" y="775073"/>
                </a:cubicBezTo>
                <a:lnTo>
                  <a:pt x="783239" y="775073"/>
                </a:lnTo>
                <a:lnTo>
                  <a:pt x="357914" y="775073"/>
                </a:lnTo>
                <a:lnTo>
                  <a:pt x="203545" y="775073"/>
                </a:lnTo>
                <a:cubicBezTo>
                  <a:pt x="132200" y="775073"/>
                  <a:pt x="74364" y="717237"/>
                  <a:pt x="74364" y="645892"/>
                </a:cubicBezTo>
                <a:lnTo>
                  <a:pt x="74364" y="322947"/>
                </a:lnTo>
                <a:lnTo>
                  <a:pt x="0" y="200380"/>
                </a:lnTo>
                <a:lnTo>
                  <a:pt x="74364" y="129179"/>
                </a:lnTo>
                <a:lnTo>
                  <a:pt x="74364" y="129181"/>
                </a:lnTo>
                <a:cubicBezTo>
                  <a:pt x="74364" y="57836"/>
                  <a:pt x="132200" y="0"/>
                  <a:pt x="20354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n w="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62B9136E-3290-4294-9808-4F12054B6952}"/>
              </a:ext>
            </a:extLst>
          </p:cNvPr>
          <p:cNvSpPr txBox="1"/>
          <p:nvPr/>
        </p:nvSpPr>
        <p:spPr>
          <a:xfrm>
            <a:off x="6572395" y="1371423"/>
            <a:ext cx="15063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Select sensors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7A039C70-48BF-4B67-8A7B-E5E9D322403F}"/>
              </a:ext>
            </a:extLst>
          </p:cNvPr>
          <p:cNvSpPr txBox="1"/>
          <p:nvPr/>
        </p:nvSpPr>
        <p:spPr>
          <a:xfrm>
            <a:off x="8420907" y="1530048"/>
            <a:ext cx="39044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78" name="Table 77">
            <a:extLst>
              <a:ext uri="{FF2B5EF4-FFF2-40B4-BE49-F238E27FC236}">
                <a16:creationId xmlns:a16="http://schemas.microsoft.com/office/drawing/2014/main" id="{644196DC-1719-449F-AC9C-C1EF082BF5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8587531"/>
              </p:ext>
            </p:extLst>
          </p:nvPr>
        </p:nvGraphicFramePr>
        <p:xfrm>
          <a:off x="6879081" y="4216554"/>
          <a:ext cx="1855770" cy="100652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855770">
                  <a:extLst>
                    <a:ext uri="{9D8B030D-6E8A-4147-A177-3AD203B41FA5}">
                      <a16:colId xmlns:a16="http://schemas.microsoft.com/office/drawing/2014/main" val="327903367"/>
                    </a:ext>
                  </a:extLst>
                </a:gridCol>
              </a:tblGrid>
              <a:tr h="634887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Segoe UI Historic" panose="020B0502040204020203" pitchFamily="34" charset="0"/>
                          <a:ea typeface="Segoe UI Historic" panose="020B0502040204020203" pitchFamily="34" charset="0"/>
                          <a:cs typeface="Segoe UI Historic" panose="020B0502040204020203" pitchFamily="34" charset="0"/>
                        </a:rPr>
                        <a:t>Location of Unauthorized Transmission</a:t>
                      </a:r>
                    </a:p>
                  </a:txBody>
                  <a:tcPr marL="92128" marR="92128" marT="46064" marB="4606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A55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1034508"/>
                  </a:ext>
                </a:extLst>
              </a:tr>
            </a:tbl>
          </a:graphicData>
        </a:graphic>
      </p:graphicFrame>
      <p:sp>
        <p:nvSpPr>
          <p:cNvPr id="76" name="Oval 75">
            <a:extLst>
              <a:ext uri="{FF2B5EF4-FFF2-40B4-BE49-F238E27FC236}">
                <a16:creationId xmlns:a16="http://schemas.microsoft.com/office/drawing/2014/main" id="{FB535F79-0A8A-40DB-8749-F88D1B6C940F}"/>
              </a:ext>
            </a:extLst>
          </p:cNvPr>
          <p:cNvSpPr/>
          <p:nvPr/>
        </p:nvSpPr>
        <p:spPr>
          <a:xfrm>
            <a:off x="1550503" y="3735924"/>
            <a:ext cx="1230624" cy="89493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930FA527-B3A4-4A50-A8C7-5AE10D8B0A43}"/>
              </a:ext>
            </a:extLst>
          </p:cNvPr>
          <p:cNvSpPr/>
          <p:nvPr/>
        </p:nvSpPr>
        <p:spPr>
          <a:xfrm>
            <a:off x="4865376" y="3124200"/>
            <a:ext cx="1230624" cy="89493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AAEFB40C-4310-4F1D-94E3-1C3F33724D89}"/>
              </a:ext>
            </a:extLst>
          </p:cNvPr>
          <p:cNvCxnSpPr>
            <a:cxnSpLocks/>
            <a:endCxn id="79" idx="3"/>
          </p:cNvCxnSpPr>
          <p:nvPr/>
        </p:nvCxnSpPr>
        <p:spPr>
          <a:xfrm flipV="1">
            <a:off x="4260269" y="3888071"/>
            <a:ext cx="785328" cy="1393024"/>
          </a:xfrm>
          <a:prstGeom prst="straightConnector1">
            <a:avLst/>
          </a:prstGeom>
          <a:ln w="66675">
            <a:solidFill>
              <a:schemeClr val="tx1"/>
            </a:solidFill>
            <a:headEnd type="oval"/>
            <a:tailEnd type="triangle"/>
          </a:ln>
          <a:effectLst>
            <a:outerShdw blurRad="50800" dist="38100" dir="2700000" algn="tl" rotWithShape="0">
              <a:srgbClr val="C00000">
                <a:alpha val="40000"/>
              </a:srgbClr>
            </a:outerShdw>
            <a:reflection blurRad="6350" stA="50000" endA="300" endPos="385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4460B5F6-9F51-408C-B58E-CBF67447E448}"/>
              </a:ext>
            </a:extLst>
          </p:cNvPr>
          <p:cNvCxnSpPr>
            <a:cxnSpLocks/>
          </p:cNvCxnSpPr>
          <p:nvPr/>
        </p:nvCxnSpPr>
        <p:spPr>
          <a:xfrm flipH="1" flipV="1">
            <a:off x="2702681" y="4428945"/>
            <a:ext cx="674294" cy="869222"/>
          </a:xfrm>
          <a:prstGeom prst="straightConnector1">
            <a:avLst/>
          </a:prstGeom>
          <a:ln w="66675">
            <a:solidFill>
              <a:schemeClr val="tx1"/>
            </a:solidFill>
            <a:headEnd type="oval"/>
            <a:tailEnd type="triangle"/>
          </a:ln>
          <a:effectLst>
            <a:outerShdw blurRad="50800" dist="38100" dir="2700000" algn="tl" rotWithShape="0">
              <a:srgbClr val="C00000">
                <a:alpha val="40000"/>
              </a:srgbClr>
            </a:outerShdw>
            <a:reflection blurRad="6350" stA="50000" endA="300" endPos="385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3AB98CCD-0956-4D43-9C38-8CBA07C5FEA5}"/>
              </a:ext>
            </a:extLst>
          </p:cNvPr>
          <p:cNvSpPr/>
          <p:nvPr/>
        </p:nvSpPr>
        <p:spPr>
          <a:xfrm>
            <a:off x="3020365" y="5044828"/>
            <a:ext cx="2527654" cy="742307"/>
          </a:xfrm>
          <a:prstGeom prst="roundRect">
            <a:avLst>
              <a:gd name="adj" fmla="val 16503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9096" tIns="34548" rIns="69096" bIns="3454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Relevant sensors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52B3CC5-4EC9-47F9-A035-91462369F64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8127469" y="806985"/>
            <a:ext cx="1019175" cy="1120742"/>
          </a:xfrm>
          <a:prstGeom prst="rect">
            <a:avLst/>
          </a:prstGeom>
        </p:spPr>
      </p:pic>
      <p:sp>
        <p:nvSpPr>
          <p:cNvPr id="84" name="TextBox 83">
            <a:extLst>
              <a:ext uri="{FF2B5EF4-FFF2-40B4-BE49-F238E27FC236}">
                <a16:creationId xmlns:a16="http://schemas.microsoft.com/office/drawing/2014/main" id="{78C86825-03F6-4DF4-B491-4C3719A02391}"/>
              </a:ext>
            </a:extLst>
          </p:cNvPr>
          <p:cNvSpPr txBox="1"/>
          <p:nvPr/>
        </p:nvSpPr>
        <p:spPr>
          <a:xfrm>
            <a:off x="8028009" y="1982919"/>
            <a:ext cx="1332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Budget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517D65DA-6EEA-4510-84E3-F43A5EF08CC7}"/>
              </a:ext>
            </a:extLst>
          </p:cNvPr>
          <p:cNvSpPr txBox="1"/>
          <p:nvPr/>
        </p:nvSpPr>
        <p:spPr>
          <a:xfrm>
            <a:off x="8221550" y="1313953"/>
            <a:ext cx="1332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$$$</a:t>
            </a:r>
          </a:p>
        </p:txBody>
      </p:sp>
      <p:sp>
        <p:nvSpPr>
          <p:cNvPr id="85" name="Rounded Rectangle 76">
            <a:extLst>
              <a:ext uri="{FF2B5EF4-FFF2-40B4-BE49-F238E27FC236}">
                <a16:creationId xmlns:a16="http://schemas.microsoft.com/office/drawing/2014/main" id="{12198D6F-E344-4332-81AC-C5F6732CB13F}"/>
              </a:ext>
            </a:extLst>
          </p:cNvPr>
          <p:cNvSpPr/>
          <p:nvPr/>
        </p:nvSpPr>
        <p:spPr>
          <a:xfrm>
            <a:off x="64548" y="5811767"/>
            <a:ext cx="8991600" cy="932533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cs typeface="Segoe UI Light" panose="020B0502040204020203" pitchFamily="34" charset="0"/>
              </a:rPr>
              <a:t>Select the most relevant sensors to localize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  <a:cs typeface="Segoe UI Light" panose="020B0502040204020203" pitchFamily="34" charset="0"/>
              </a:rPr>
              <a:t>unauthorized transmission</a:t>
            </a: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7A85F186-3CCD-44A2-8EB2-406D5667654F}"/>
              </a:ext>
            </a:extLst>
          </p:cNvPr>
          <p:cNvGrpSpPr/>
          <p:nvPr/>
        </p:nvGrpSpPr>
        <p:grpSpPr>
          <a:xfrm>
            <a:off x="3999564" y="1319280"/>
            <a:ext cx="560784" cy="520887"/>
            <a:chOff x="2716668" y="3916283"/>
            <a:chExt cx="560784" cy="520887"/>
          </a:xfrm>
        </p:grpSpPr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609911E3-20C2-47A8-9A3B-0A84406C33D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8530" y="4134405"/>
              <a:ext cx="538922" cy="302765"/>
            </a:xfrm>
            <a:prstGeom prst="rect">
              <a:avLst/>
            </a:prstGeom>
          </p:spPr>
        </p:pic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FF37B68D-B7CD-4A3F-BDDE-1E3A381C104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2716668" y="3916283"/>
              <a:ext cx="138935" cy="347338"/>
            </a:xfrm>
            <a:prstGeom prst="rect">
              <a:avLst/>
            </a:prstGeom>
          </p:spPr>
        </p:pic>
      </p:grpSp>
      <p:pic>
        <p:nvPicPr>
          <p:cNvPr id="105" name="Picture 104">
            <a:extLst>
              <a:ext uri="{FF2B5EF4-FFF2-40B4-BE49-F238E27FC236}">
                <a16:creationId xmlns:a16="http://schemas.microsoft.com/office/drawing/2014/main" id="{F1263CEA-9AF5-40D1-A446-15FF7AAC2AD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313" y="1443342"/>
            <a:ext cx="448071" cy="44807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2515B84-9C51-4818-AC5A-9739ACEF5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97A6D-E745-4D8B-863E-11FBF3764A1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027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9" grpId="0" animBg="1"/>
      <p:bldP spid="81" grpId="0" animBg="1"/>
      <p:bldP spid="8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9ED77-43CF-44CC-98A0-CC43CEFFC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Content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9A15699-8DDA-4CB6-B2FB-FE5AA1A027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3068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Motivation of Sensor Selection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Problem Formulation</a:t>
            </a:r>
          </a:p>
          <a:p>
            <a:endParaRPr lang="en-US" dirty="0"/>
          </a:p>
          <a:p>
            <a:r>
              <a:rPr lang="en-US" dirty="0">
                <a:solidFill>
                  <a:srgbClr val="C0C0C0"/>
                </a:solidFill>
              </a:rPr>
              <a:t>Our Algorithm</a:t>
            </a:r>
          </a:p>
          <a:p>
            <a:endParaRPr lang="en-US" dirty="0">
              <a:solidFill>
                <a:srgbClr val="C0C0C0"/>
              </a:solidFill>
            </a:endParaRPr>
          </a:p>
          <a:p>
            <a:r>
              <a:rPr lang="en-US" dirty="0">
                <a:solidFill>
                  <a:srgbClr val="C0C0C0"/>
                </a:solidFill>
              </a:rPr>
              <a:t>Evaluation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95D3F50-7B82-48CE-A739-6A693015D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97A6D-E745-4D8B-863E-11FBF3764A1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452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roup 137"/>
          <p:cNvGrpSpPr/>
          <p:nvPr/>
        </p:nvGrpSpPr>
        <p:grpSpPr>
          <a:xfrm>
            <a:off x="914400" y="1164122"/>
            <a:ext cx="5648568" cy="4655765"/>
            <a:chOff x="1532990" y="1094940"/>
            <a:chExt cx="5648568" cy="4655765"/>
          </a:xfrm>
        </p:grpSpPr>
        <p:sp>
          <p:nvSpPr>
            <p:cNvPr id="139" name="Rectangle 138"/>
            <p:cNvSpPr/>
            <p:nvPr/>
          </p:nvSpPr>
          <p:spPr>
            <a:xfrm>
              <a:off x="1565440" y="1094940"/>
              <a:ext cx="5605922" cy="4655765"/>
            </a:xfrm>
            <a:prstGeom prst="rect">
              <a:avLst/>
            </a:prstGeom>
            <a:solidFill>
              <a:schemeClr val="bg1">
                <a:alpha val="3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0" name="Picture 139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FilmGrain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2990" y="1146029"/>
              <a:ext cx="5648568" cy="458954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37" name="Rectangle 136"/>
          <p:cNvSpPr/>
          <p:nvPr/>
        </p:nvSpPr>
        <p:spPr>
          <a:xfrm>
            <a:off x="925527" y="1183481"/>
            <a:ext cx="5648568" cy="4604676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0" y="59635"/>
            <a:ext cx="9144000" cy="1083365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C00000"/>
                </a:solidFill>
                <a:latin typeface="+mn-lt"/>
                <a:cs typeface="Segoe UI Light" panose="020B0502040204020203" pitchFamily="34" charset="0"/>
              </a:rPr>
              <a:t>Sensor Selection: Optimization Problem</a:t>
            </a: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3E417BCC-F15D-43BB-A981-F6BDBF4B4F53}"/>
              </a:ext>
            </a:extLst>
          </p:cNvPr>
          <p:cNvGrpSpPr/>
          <p:nvPr/>
        </p:nvGrpSpPr>
        <p:grpSpPr>
          <a:xfrm>
            <a:off x="5345986" y="3241795"/>
            <a:ext cx="847234" cy="631280"/>
            <a:chOff x="6525341" y="4321230"/>
            <a:chExt cx="847234" cy="631280"/>
          </a:xfrm>
        </p:grpSpPr>
        <p:pic>
          <p:nvPicPr>
            <p:cNvPr id="80" name="Picture 79"/>
            <p:cNvPicPr>
              <a:picLocks noChangeAspect="1"/>
            </p:cNvPicPr>
            <p:nvPr/>
          </p:nvPicPr>
          <p:blipFill rotWithShape="1">
            <a:blip r:embed="rId6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955" r="47789" b="27774"/>
            <a:stretch/>
          </p:blipFill>
          <p:spPr>
            <a:xfrm>
              <a:off x="6525341" y="4586274"/>
              <a:ext cx="847234" cy="36623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F9884118-E879-45A3-B0BD-8541D3A12FE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7175563" y="4321230"/>
              <a:ext cx="138935" cy="347338"/>
            </a:xfrm>
            <a:prstGeom prst="rect">
              <a:avLst/>
            </a:prstGeom>
          </p:spPr>
        </p:pic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A59FDF44-B503-46B0-A96C-48D6F8837B53}"/>
              </a:ext>
            </a:extLst>
          </p:cNvPr>
          <p:cNvGrpSpPr/>
          <p:nvPr/>
        </p:nvGrpSpPr>
        <p:grpSpPr>
          <a:xfrm>
            <a:off x="2310968" y="3938953"/>
            <a:ext cx="560784" cy="520887"/>
            <a:chOff x="2716668" y="3916283"/>
            <a:chExt cx="560784" cy="520887"/>
          </a:xfrm>
        </p:grpSpPr>
        <p:pic>
          <p:nvPicPr>
            <p:cNvPr id="93" name="Picture 92">
              <a:extLst>
                <a:ext uri="{FF2B5EF4-FFF2-40B4-BE49-F238E27FC236}">
                  <a16:creationId xmlns:a16="http://schemas.microsoft.com/office/drawing/2014/main" id="{33116293-BAAE-4BD4-9682-2DD566E3649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8530" y="4134405"/>
              <a:ext cx="538922" cy="302765"/>
            </a:xfrm>
            <a:prstGeom prst="rect">
              <a:avLst/>
            </a:prstGeom>
          </p:spPr>
        </p:pic>
        <p:pic>
          <p:nvPicPr>
            <p:cNvPr id="94" name="Picture 93">
              <a:extLst>
                <a:ext uri="{FF2B5EF4-FFF2-40B4-BE49-F238E27FC236}">
                  <a16:creationId xmlns:a16="http://schemas.microsoft.com/office/drawing/2014/main" id="{620D89B8-9641-4671-8006-4BCEB8220CA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2716668" y="3916283"/>
              <a:ext cx="138935" cy="347338"/>
            </a:xfrm>
            <a:prstGeom prst="rect">
              <a:avLst/>
            </a:prstGeom>
          </p:spPr>
        </p:pic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513E64FB-571E-4C99-B8CE-82515291C778}"/>
              </a:ext>
            </a:extLst>
          </p:cNvPr>
          <p:cNvGrpSpPr/>
          <p:nvPr/>
        </p:nvGrpSpPr>
        <p:grpSpPr>
          <a:xfrm>
            <a:off x="5621164" y="4154140"/>
            <a:ext cx="560784" cy="520887"/>
            <a:chOff x="2716668" y="3916283"/>
            <a:chExt cx="560784" cy="520887"/>
          </a:xfrm>
        </p:grpSpPr>
        <p:pic>
          <p:nvPicPr>
            <p:cNvPr id="102" name="Picture 101">
              <a:extLst>
                <a:ext uri="{FF2B5EF4-FFF2-40B4-BE49-F238E27FC236}">
                  <a16:creationId xmlns:a16="http://schemas.microsoft.com/office/drawing/2014/main" id="{5B8DDCC2-78C5-4B2F-B535-EE832370222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8530" y="4134405"/>
              <a:ext cx="538922" cy="302765"/>
            </a:xfrm>
            <a:prstGeom prst="rect">
              <a:avLst/>
            </a:prstGeom>
          </p:spPr>
        </p:pic>
        <p:pic>
          <p:nvPicPr>
            <p:cNvPr id="103" name="Picture 102">
              <a:extLst>
                <a:ext uri="{FF2B5EF4-FFF2-40B4-BE49-F238E27FC236}">
                  <a16:creationId xmlns:a16="http://schemas.microsoft.com/office/drawing/2014/main" id="{563F9380-8DA4-4F5D-8DAB-AE6ED145D4D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2716668" y="3916283"/>
              <a:ext cx="138935" cy="347338"/>
            </a:xfrm>
            <a:prstGeom prst="rect">
              <a:avLst/>
            </a:prstGeom>
          </p:spPr>
        </p:pic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5256939E-2D2D-4D3F-82A0-1DA116E7F2D5}"/>
              </a:ext>
            </a:extLst>
          </p:cNvPr>
          <p:cNvGrpSpPr/>
          <p:nvPr/>
        </p:nvGrpSpPr>
        <p:grpSpPr>
          <a:xfrm>
            <a:off x="4233847" y="1340300"/>
            <a:ext cx="560784" cy="520887"/>
            <a:chOff x="2716668" y="3916283"/>
            <a:chExt cx="560784" cy="520887"/>
          </a:xfrm>
        </p:grpSpPr>
        <p:pic>
          <p:nvPicPr>
            <p:cNvPr id="111" name="Picture 110">
              <a:extLst>
                <a:ext uri="{FF2B5EF4-FFF2-40B4-BE49-F238E27FC236}">
                  <a16:creationId xmlns:a16="http://schemas.microsoft.com/office/drawing/2014/main" id="{C4F5F789-B64D-446C-B316-B8C35858F40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8530" y="4134405"/>
              <a:ext cx="538922" cy="302765"/>
            </a:xfrm>
            <a:prstGeom prst="rect">
              <a:avLst/>
            </a:prstGeom>
          </p:spPr>
        </p:pic>
        <p:pic>
          <p:nvPicPr>
            <p:cNvPr id="112" name="Picture 111">
              <a:extLst>
                <a:ext uri="{FF2B5EF4-FFF2-40B4-BE49-F238E27FC236}">
                  <a16:creationId xmlns:a16="http://schemas.microsoft.com/office/drawing/2014/main" id="{139CA447-283D-43FF-A08F-94F39F6376C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2716668" y="3916283"/>
              <a:ext cx="138935" cy="347338"/>
            </a:xfrm>
            <a:prstGeom prst="rect">
              <a:avLst/>
            </a:prstGeom>
          </p:spPr>
        </p:pic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9087A9F9-73EE-48E8-86B4-A6466690A8AC}"/>
              </a:ext>
            </a:extLst>
          </p:cNvPr>
          <p:cNvGrpSpPr/>
          <p:nvPr/>
        </p:nvGrpSpPr>
        <p:grpSpPr>
          <a:xfrm>
            <a:off x="5486048" y="2204893"/>
            <a:ext cx="560784" cy="520887"/>
            <a:chOff x="2716668" y="3916283"/>
            <a:chExt cx="560784" cy="520887"/>
          </a:xfrm>
        </p:grpSpPr>
        <p:pic>
          <p:nvPicPr>
            <p:cNvPr id="114" name="Picture 113">
              <a:extLst>
                <a:ext uri="{FF2B5EF4-FFF2-40B4-BE49-F238E27FC236}">
                  <a16:creationId xmlns:a16="http://schemas.microsoft.com/office/drawing/2014/main" id="{7D0531E7-F665-42D6-A661-C6C5D33CB0F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8530" y="4134405"/>
              <a:ext cx="538922" cy="302765"/>
            </a:xfrm>
            <a:prstGeom prst="rect">
              <a:avLst/>
            </a:prstGeom>
          </p:spPr>
        </p:pic>
        <p:pic>
          <p:nvPicPr>
            <p:cNvPr id="115" name="Picture 114">
              <a:extLst>
                <a:ext uri="{FF2B5EF4-FFF2-40B4-BE49-F238E27FC236}">
                  <a16:creationId xmlns:a16="http://schemas.microsoft.com/office/drawing/2014/main" id="{405B12AE-A304-488F-A268-7AD5537DDBE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2716668" y="3916283"/>
              <a:ext cx="138935" cy="347338"/>
            </a:xfrm>
            <a:prstGeom prst="rect">
              <a:avLst/>
            </a:prstGeom>
          </p:spPr>
        </p:pic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D44C34B0-B6AA-4F72-B385-24006FC29CD4}"/>
              </a:ext>
            </a:extLst>
          </p:cNvPr>
          <p:cNvGrpSpPr/>
          <p:nvPr/>
        </p:nvGrpSpPr>
        <p:grpSpPr>
          <a:xfrm>
            <a:off x="4095943" y="2120433"/>
            <a:ext cx="847234" cy="631280"/>
            <a:chOff x="6525341" y="4321230"/>
            <a:chExt cx="847234" cy="631280"/>
          </a:xfrm>
        </p:grpSpPr>
        <p:pic>
          <p:nvPicPr>
            <p:cNvPr id="117" name="Picture 116">
              <a:extLst>
                <a:ext uri="{FF2B5EF4-FFF2-40B4-BE49-F238E27FC236}">
                  <a16:creationId xmlns:a16="http://schemas.microsoft.com/office/drawing/2014/main" id="{1839CC90-D90D-4D6D-8ECD-A5C0497290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955" r="47789" b="27774"/>
            <a:stretch/>
          </p:blipFill>
          <p:spPr>
            <a:xfrm>
              <a:off x="6525341" y="4586274"/>
              <a:ext cx="847234" cy="36623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8" name="Picture 117">
              <a:extLst>
                <a:ext uri="{FF2B5EF4-FFF2-40B4-BE49-F238E27FC236}">
                  <a16:creationId xmlns:a16="http://schemas.microsoft.com/office/drawing/2014/main" id="{AAE1DEF6-6A60-4713-9C7D-EF93F6CA7F2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7175563" y="4321230"/>
              <a:ext cx="138935" cy="347338"/>
            </a:xfrm>
            <a:prstGeom prst="rect">
              <a:avLst/>
            </a:prstGeom>
          </p:spPr>
        </p:pic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84E345DE-9064-4F73-B4D6-59CC18C2C49E}"/>
              </a:ext>
            </a:extLst>
          </p:cNvPr>
          <p:cNvGrpSpPr/>
          <p:nvPr/>
        </p:nvGrpSpPr>
        <p:grpSpPr>
          <a:xfrm>
            <a:off x="1929286" y="1982652"/>
            <a:ext cx="942261" cy="711159"/>
            <a:chOff x="1687417" y="1984955"/>
            <a:chExt cx="1295640" cy="842602"/>
          </a:xfrm>
        </p:grpSpPr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AB199A29-EA78-4E32-AD15-10FBF433A3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4598" y="2143374"/>
              <a:ext cx="233819" cy="457503"/>
            </a:xfrm>
            <a:prstGeom prst="rect">
              <a:avLst/>
            </a:prstGeom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245D64D5-2197-4C00-A73B-5723FB8A4259}"/>
                </a:ext>
              </a:extLst>
            </p:cNvPr>
            <p:cNvSpPr txBox="1"/>
            <p:nvPr/>
          </p:nvSpPr>
          <p:spPr>
            <a:xfrm>
              <a:off x="2525857" y="2061765"/>
              <a:ext cx="457200" cy="7657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solidFill>
                  <a:srgbClr val="FF0000"/>
                </a:solidFill>
              </a:endParaRPr>
            </a:p>
          </p:txBody>
        </p:sp>
        <p:pic>
          <p:nvPicPr>
            <p:cNvPr id="71" name="Picture 70" descr="A drawing of a cartoon character&#10;&#10;Description generated with high confidence">
              <a:extLst>
                <a:ext uri="{FF2B5EF4-FFF2-40B4-BE49-F238E27FC236}">
                  <a16:creationId xmlns:a16="http://schemas.microsoft.com/office/drawing/2014/main" id="{DC7A8F60-DA69-4AEF-94F7-4670BAAEF2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7417" y="2070041"/>
              <a:ext cx="901780" cy="673159"/>
            </a:xfrm>
            <a:prstGeom prst="rect">
              <a:avLst/>
            </a:prstGeom>
          </p:spPr>
        </p:pic>
        <p:pic>
          <p:nvPicPr>
            <p:cNvPr id="72" name="Picture 71" descr="A close up of a light&#10;&#10;Description generated with high confidence">
              <a:extLst>
                <a:ext uri="{FF2B5EF4-FFF2-40B4-BE49-F238E27FC236}">
                  <a16:creationId xmlns:a16="http://schemas.microsoft.com/office/drawing/2014/main" id="{52370F8B-1D08-4372-8931-C2BBE28D80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5023" y="1984955"/>
              <a:ext cx="409745" cy="299306"/>
            </a:xfrm>
            <a:prstGeom prst="rect">
              <a:avLst/>
            </a:prstGeom>
          </p:spPr>
        </p:pic>
      </p:grpSp>
      <p:sp>
        <p:nvSpPr>
          <p:cNvPr id="57" name="Rounded Rectangle 130">
            <a:extLst>
              <a:ext uri="{FF2B5EF4-FFF2-40B4-BE49-F238E27FC236}">
                <a16:creationId xmlns:a16="http://schemas.microsoft.com/office/drawing/2014/main" id="{3819A691-DE24-4B3A-9800-15A08B97D94B}"/>
              </a:ext>
            </a:extLst>
          </p:cNvPr>
          <p:cNvSpPr/>
          <p:nvPr/>
        </p:nvSpPr>
        <p:spPr>
          <a:xfrm>
            <a:off x="654133" y="4570569"/>
            <a:ext cx="8245268" cy="1177931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cs typeface="Segoe UI Light" panose="020B0502040204020203" pitchFamily="34" charset="0"/>
              </a:rPr>
              <a:t>Max </a:t>
            </a:r>
            <a:r>
              <a:rPr lang="en-US" sz="3600" b="1" dirty="0">
                <a:solidFill>
                  <a:schemeClr val="tx1"/>
                </a:solidFill>
                <a:cs typeface="Segoe UI Light" panose="020B0502040204020203" pitchFamily="34" charset="0"/>
              </a:rPr>
              <a:t>Accuracy </a:t>
            </a:r>
            <a:r>
              <a:rPr lang="en-US" sz="2400" dirty="0">
                <a:solidFill>
                  <a:schemeClr val="tx1"/>
                </a:solidFill>
                <a:cs typeface="Segoe UI Light" panose="020B0502040204020203" pitchFamily="34" charset="0"/>
              </a:rPr>
              <a:t>subject to: </a:t>
            </a:r>
            <a:r>
              <a:rPr lang="en-US" sz="2800" dirty="0">
                <a:solidFill>
                  <a:schemeClr val="tx1"/>
                </a:solidFill>
                <a:cs typeface="Segoe UI Light" panose="020B0502040204020203" pitchFamily="34" charset="0"/>
              </a:rPr>
              <a:t># </a:t>
            </a:r>
            <a:r>
              <a:rPr lang="en-US" sz="2800" b="1" dirty="0">
                <a:solidFill>
                  <a:schemeClr val="tx1"/>
                </a:solidFill>
                <a:cs typeface="Segoe UI Light" panose="020B0502040204020203" pitchFamily="34" charset="0"/>
              </a:rPr>
              <a:t>Sensors</a:t>
            </a:r>
            <a:r>
              <a:rPr lang="en-US" sz="2800" dirty="0">
                <a:solidFill>
                  <a:schemeClr val="tx1"/>
                </a:solidFill>
                <a:cs typeface="Segoe UI Light" panose="020B0502040204020203" pitchFamily="34" charset="0"/>
              </a:rPr>
              <a:t> </a:t>
            </a:r>
            <a:r>
              <a:rPr lang="en-US" sz="2700" dirty="0">
                <a:solidFill>
                  <a:schemeClr val="tx1"/>
                </a:solidFill>
                <a:cs typeface="Segoe UI Light" panose="020B0502040204020203" pitchFamily="34" charset="0"/>
              </a:rPr>
              <a:t>≤ </a:t>
            </a:r>
            <a:r>
              <a:rPr lang="en-US" sz="2800" b="1" dirty="0">
                <a:solidFill>
                  <a:schemeClr val="tx1"/>
                </a:solidFill>
                <a:cs typeface="Segoe UI Light" panose="020B0502040204020203" pitchFamily="34" charset="0"/>
              </a:rPr>
              <a:t>Budget</a:t>
            </a:r>
            <a:endParaRPr lang="en-US" sz="2700" b="1" dirty="0">
              <a:solidFill>
                <a:schemeClr val="tx1"/>
              </a:solidFill>
              <a:cs typeface="Segoe UI Light" panose="020B0502040204020203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6C29EA-1A23-41BA-BBE6-364800E22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97A6D-E745-4D8B-863E-11FBF3764A1F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0" name="Rounded Rectangle 76">
            <a:extLst>
              <a:ext uri="{FF2B5EF4-FFF2-40B4-BE49-F238E27FC236}">
                <a16:creationId xmlns:a16="http://schemas.microsoft.com/office/drawing/2014/main" id="{28EF02A4-FDBD-41CE-A9E2-B2C3B687DB46}"/>
              </a:ext>
            </a:extLst>
          </p:cNvPr>
          <p:cNvSpPr/>
          <p:nvPr/>
        </p:nvSpPr>
        <p:spPr>
          <a:xfrm>
            <a:off x="654133" y="5825544"/>
            <a:ext cx="8245268" cy="932533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cs typeface="Segoe UI Light" panose="020B0502040204020203" pitchFamily="34" charset="0"/>
              </a:rPr>
              <a:t>Need to define </a:t>
            </a:r>
            <a:r>
              <a:rPr lang="en-US" sz="2800" dirty="0">
                <a:solidFill>
                  <a:srgbClr val="FF0000"/>
                </a:solidFill>
                <a:cs typeface="Segoe UI Light" panose="020B0502040204020203" pitchFamily="34" charset="0"/>
              </a:rPr>
              <a:t>accuracy of localization</a:t>
            </a:r>
            <a:r>
              <a:rPr lang="en-US" sz="2800" dirty="0">
                <a:solidFill>
                  <a:schemeClr val="tx1"/>
                </a:solidFill>
                <a:cs typeface="Segoe UI Light" panose="020B0502040204020203" pitchFamily="34" charset="0"/>
              </a:rPr>
              <a:t>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799486C-0F62-4834-AE2B-0761A67442A0}"/>
              </a:ext>
            </a:extLst>
          </p:cNvPr>
          <p:cNvSpPr txBox="1"/>
          <p:nvPr/>
        </p:nvSpPr>
        <p:spPr>
          <a:xfrm>
            <a:off x="2520053" y="2077108"/>
            <a:ext cx="332501" cy="545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6191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640"/>
    </mc:Choice>
    <mc:Fallback xmlns="">
      <p:transition spd="slow" advTm="186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4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1">
            <a:extLst>
              <a:ext uri="{FF2B5EF4-FFF2-40B4-BE49-F238E27FC236}">
                <a16:creationId xmlns:a16="http://schemas.microsoft.com/office/drawing/2014/main" id="{D063F659-8D00-4ACF-BBB2-18FAB95F2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12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Localization is a form of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Hypothesis Classification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314422" y="85252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dirty="0">
              <a:latin typeface="+mn-lt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914400" y="1211635"/>
            <a:ext cx="5648568" cy="4655765"/>
            <a:chOff x="1532990" y="1094940"/>
            <a:chExt cx="5648568" cy="4655765"/>
          </a:xfrm>
        </p:grpSpPr>
        <p:sp>
          <p:nvSpPr>
            <p:cNvPr id="20" name="Rectangle 19"/>
            <p:cNvSpPr/>
            <p:nvPr/>
          </p:nvSpPr>
          <p:spPr>
            <a:xfrm>
              <a:off x="1565440" y="1094940"/>
              <a:ext cx="5605922" cy="4655765"/>
            </a:xfrm>
            <a:prstGeom prst="rect">
              <a:avLst/>
            </a:prstGeom>
            <a:solidFill>
              <a:schemeClr val="bg1">
                <a:alpha val="3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FilmGrain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2990" y="1146029"/>
              <a:ext cx="5648568" cy="458954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" name="Rectangle 1"/>
          <p:cNvSpPr/>
          <p:nvPr/>
        </p:nvSpPr>
        <p:spPr>
          <a:xfrm>
            <a:off x="925527" y="1172958"/>
            <a:ext cx="5648568" cy="4604676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C6FCA55-8B79-415D-96CA-A2560707B79A}"/>
              </a:ext>
            </a:extLst>
          </p:cNvPr>
          <p:cNvGrpSpPr/>
          <p:nvPr/>
        </p:nvGrpSpPr>
        <p:grpSpPr>
          <a:xfrm>
            <a:off x="1188955" y="3916283"/>
            <a:ext cx="560784" cy="520887"/>
            <a:chOff x="2716668" y="3916283"/>
            <a:chExt cx="560784" cy="520887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B8DBA3D-3835-4CBC-BED5-3D210222156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8530" y="4134405"/>
              <a:ext cx="538922" cy="302765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3BE5BEA0-2F54-4F20-B79D-47C015D77C0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2716668" y="3916283"/>
              <a:ext cx="138935" cy="347338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E417BCC-F15D-43BB-A981-F6BDBF4B4F53}"/>
              </a:ext>
            </a:extLst>
          </p:cNvPr>
          <p:cNvGrpSpPr/>
          <p:nvPr/>
        </p:nvGrpSpPr>
        <p:grpSpPr>
          <a:xfrm>
            <a:off x="5111703" y="3220775"/>
            <a:ext cx="847234" cy="631280"/>
            <a:chOff x="6525341" y="4321230"/>
            <a:chExt cx="847234" cy="631280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 rotWithShape="1">
            <a:blip r:embed="rId8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955" r="47789" b="27774"/>
            <a:stretch/>
          </p:blipFill>
          <p:spPr>
            <a:xfrm>
              <a:off x="6525341" y="4586274"/>
              <a:ext cx="847234" cy="36623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F9884118-E879-45A3-B0BD-8541D3A12FE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7175563" y="4321230"/>
              <a:ext cx="138935" cy="347338"/>
            </a:xfrm>
            <a:prstGeom prst="rect">
              <a:avLst/>
            </a:prstGeom>
          </p:spPr>
        </p:pic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FA8ACA2-3B63-42CC-B056-583B1DB3CD86}"/>
              </a:ext>
            </a:extLst>
          </p:cNvPr>
          <p:cNvGrpSpPr/>
          <p:nvPr/>
        </p:nvGrpSpPr>
        <p:grpSpPr>
          <a:xfrm>
            <a:off x="1057766" y="4646995"/>
            <a:ext cx="847234" cy="631280"/>
            <a:chOff x="6525341" y="4321230"/>
            <a:chExt cx="847234" cy="631280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17FD66DB-72A6-4186-A09E-692DCDB1F6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955" r="47789" b="27774"/>
            <a:stretch/>
          </p:blipFill>
          <p:spPr>
            <a:xfrm>
              <a:off x="6525341" y="4586274"/>
              <a:ext cx="847234" cy="36623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DDB0EE5F-7EDF-457C-B6D0-FB0BEDE92F7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7175563" y="4321230"/>
              <a:ext cx="138935" cy="347338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59FDF44-B503-46B0-A96C-48D6F8837B53}"/>
              </a:ext>
            </a:extLst>
          </p:cNvPr>
          <p:cNvGrpSpPr/>
          <p:nvPr/>
        </p:nvGrpSpPr>
        <p:grpSpPr>
          <a:xfrm>
            <a:off x="2076685" y="3917933"/>
            <a:ext cx="560784" cy="520887"/>
            <a:chOff x="2716668" y="3916283"/>
            <a:chExt cx="560784" cy="520887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33116293-BAAE-4BD4-9682-2DD566E3649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8530" y="4134405"/>
              <a:ext cx="538922" cy="302765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620D89B8-9641-4671-8006-4BCEB8220CA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2716668" y="3916283"/>
              <a:ext cx="138935" cy="347338"/>
            </a:xfrm>
            <a:prstGeom prst="rect">
              <a:avLst/>
            </a:prstGeom>
          </p:spPr>
        </p:pic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0FD05392-353A-4F52-A774-CE56DBDB03C7}"/>
              </a:ext>
            </a:extLst>
          </p:cNvPr>
          <p:cNvGrpSpPr/>
          <p:nvPr/>
        </p:nvGrpSpPr>
        <p:grpSpPr>
          <a:xfrm>
            <a:off x="1890933" y="4606294"/>
            <a:ext cx="847234" cy="631280"/>
            <a:chOff x="6525341" y="4321230"/>
            <a:chExt cx="847234" cy="631280"/>
          </a:xfrm>
        </p:grpSpPr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1B91AD35-12CB-444D-9412-3E13517010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955" r="47789" b="27774"/>
            <a:stretch/>
          </p:blipFill>
          <p:spPr>
            <a:xfrm>
              <a:off x="6525341" y="4586274"/>
              <a:ext cx="847234" cy="36623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FC3ECB19-9AA4-44D0-B21B-6D86AA5BDC0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7175563" y="4321230"/>
              <a:ext cx="138935" cy="347338"/>
            </a:xfrm>
            <a:prstGeom prst="rect">
              <a:avLst/>
            </a:prstGeom>
          </p:spPr>
        </p:pic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C6997D5A-443C-4C33-BCBF-3725C6971AB0}"/>
              </a:ext>
            </a:extLst>
          </p:cNvPr>
          <p:cNvGrpSpPr/>
          <p:nvPr/>
        </p:nvGrpSpPr>
        <p:grpSpPr>
          <a:xfrm>
            <a:off x="4264418" y="3435946"/>
            <a:ext cx="560784" cy="520887"/>
            <a:chOff x="2716668" y="3916283"/>
            <a:chExt cx="560784" cy="520887"/>
          </a:xfrm>
        </p:grpSpPr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170B1490-A162-4325-8385-0E47413E37E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8530" y="4134405"/>
              <a:ext cx="538922" cy="302765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200D6EE3-4821-4F8D-A480-E7F474FF96E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2716668" y="3916283"/>
              <a:ext cx="138935" cy="347338"/>
            </a:xfrm>
            <a:prstGeom prst="rect">
              <a:avLst/>
            </a:prstGeom>
          </p:spPr>
        </p:pic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513E64FB-571E-4C99-B8CE-82515291C778}"/>
              </a:ext>
            </a:extLst>
          </p:cNvPr>
          <p:cNvGrpSpPr/>
          <p:nvPr/>
        </p:nvGrpSpPr>
        <p:grpSpPr>
          <a:xfrm>
            <a:off x="5386881" y="4133120"/>
            <a:ext cx="560784" cy="520887"/>
            <a:chOff x="2716668" y="3916283"/>
            <a:chExt cx="560784" cy="520887"/>
          </a:xfrm>
        </p:grpSpPr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5B8DDCC2-78C5-4B2F-B535-EE83237022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8530" y="4134405"/>
              <a:ext cx="538922" cy="302765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563F9380-8DA4-4F5D-8DAB-AE6ED145D4D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2716668" y="3916283"/>
              <a:ext cx="138935" cy="347338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78A7CB8F-1163-4999-9AB8-2AAF5E62AB18}"/>
              </a:ext>
            </a:extLst>
          </p:cNvPr>
          <p:cNvGrpSpPr/>
          <p:nvPr/>
        </p:nvGrpSpPr>
        <p:grpSpPr>
          <a:xfrm>
            <a:off x="4061120" y="4267472"/>
            <a:ext cx="847234" cy="631280"/>
            <a:chOff x="6525341" y="4321230"/>
            <a:chExt cx="847234" cy="631280"/>
          </a:xfrm>
        </p:grpSpPr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82DAE13D-6E12-47E3-9E0C-2CEA375C32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955" r="47789" b="27774"/>
            <a:stretch/>
          </p:blipFill>
          <p:spPr>
            <a:xfrm>
              <a:off x="6525341" y="4586274"/>
              <a:ext cx="847234" cy="36623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E1A37A99-BB75-45EC-8270-CB20CFC33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7175563" y="4321230"/>
              <a:ext cx="138935" cy="347338"/>
            </a:xfrm>
            <a:prstGeom prst="rect">
              <a:avLst/>
            </a:prstGeom>
          </p:spPr>
        </p:pic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D135D1D5-D257-4298-A21B-1538406E31B8}"/>
              </a:ext>
            </a:extLst>
          </p:cNvPr>
          <p:cNvGrpSpPr/>
          <p:nvPr/>
        </p:nvGrpSpPr>
        <p:grpSpPr>
          <a:xfrm>
            <a:off x="4958924" y="1213513"/>
            <a:ext cx="847234" cy="631280"/>
            <a:chOff x="6525341" y="4321230"/>
            <a:chExt cx="847234" cy="631280"/>
          </a:xfrm>
        </p:grpSpPr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9AD6BE13-C270-4AD8-AF8C-B7D0488CE4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955" r="47789" b="27774"/>
            <a:stretch/>
          </p:blipFill>
          <p:spPr>
            <a:xfrm>
              <a:off x="6525341" y="4586274"/>
              <a:ext cx="847234" cy="36623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11875342-1EF1-4C33-8E7B-C9395F131FA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7175563" y="4321230"/>
              <a:ext cx="138935" cy="347338"/>
            </a:xfrm>
            <a:prstGeom prst="rect">
              <a:avLst/>
            </a:prstGeom>
          </p:spPr>
        </p:pic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5256939E-2D2D-4D3F-82A0-1DA116E7F2D5}"/>
              </a:ext>
            </a:extLst>
          </p:cNvPr>
          <p:cNvGrpSpPr/>
          <p:nvPr/>
        </p:nvGrpSpPr>
        <p:grpSpPr>
          <a:xfrm>
            <a:off x="3999564" y="1319280"/>
            <a:ext cx="560784" cy="520887"/>
            <a:chOff x="2716668" y="3916283"/>
            <a:chExt cx="560784" cy="520887"/>
          </a:xfrm>
        </p:grpSpPr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C4F5F789-B64D-446C-B316-B8C35858F40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8530" y="4134405"/>
              <a:ext cx="538922" cy="302765"/>
            </a:xfrm>
            <a:prstGeom prst="rect">
              <a:avLst/>
            </a:prstGeom>
          </p:spPr>
        </p:pic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139CA447-283D-43FF-A08F-94F39F6376C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2716668" y="3916283"/>
              <a:ext cx="138935" cy="347338"/>
            </a:xfrm>
            <a:prstGeom prst="rect">
              <a:avLst/>
            </a:prstGeom>
          </p:spPr>
        </p:pic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9087A9F9-73EE-48E8-86B4-A6466690A8AC}"/>
              </a:ext>
            </a:extLst>
          </p:cNvPr>
          <p:cNvGrpSpPr/>
          <p:nvPr/>
        </p:nvGrpSpPr>
        <p:grpSpPr>
          <a:xfrm>
            <a:off x="5251765" y="2183873"/>
            <a:ext cx="560784" cy="520887"/>
            <a:chOff x="2716668" y="3916283"/>
            <a:chExt cx="560784" cy="520887"/>
          </a:xfrm>
        </p:grpSpPr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7D0531E7-F665-42D6-A661-C6C5D33CB0F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8530" y="4134405"/>
              <a:ext cx="538922" cy="302765"/>
            </a:xfrm>
            <a:prstGeom prst="rect">
              <a:avLst/>
            </a:prstGeom>
          </p:spPr>
        </p:pic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405B12AE-A304-488F-A268-7AD5537DDBE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2716668" y="3916283"/>
              <a:ext cx="138935" cy="347338"/>
            </a:xfrm>
            <a:prstGeom prst="rect">
              <a:avLst/>
            </a:prstGeom>
          </p:spPr>
        </p:pic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D44C34B0-B6AA-4F72-B385-24006FC29CD4}"/>
              </a:ext>
            </a:extLst>
          </p:cNvPr>
          <p:cNvGrpSpPr/>
          <p:nvPr/>
        </p:nvGrpSpPr>
        <p:grpSpPr>
          <a:xfrm>
            <a:off x="3861660" y="2099413"/>
            <a:ext cx="847234" cy="631280"/>
            <a:chOff x="6525341" y="4321230"/>
            <a:chExt cx="847234" cy="631280"/>
          </a:xfrm>
        </p:grpSpPr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1839CC90-D90D-4D6D-8ECD-A5C0497290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955" r="47789" b="27774"/>
            <a:stretch/>
          </p:blipFill>
          <p:spPr>
            <a:xfrm>
              <a:off x="6525341" y="4586274"/>
              <a:ext cx="847234" cy="36623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AAE1DEF6-6A60-4713-9C7D-EF93F6CA7F2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7175563" y="4321230"/>
              <a:ext cx="138935" cy="347338"/>
            </a:xfrm>
            <a:prstGeom prst="rect">
              <a:avLst/>
            </a:prstGeom>
          </p:spPr>
        </p:pic>
      </p:grpSp>
      <p:pic>
        <p:nvPicPr>
          <p:cNvPr id="91" name="Picture 90">
            <a:extLst>
              <a:ext uri="{FF2B5EF4-FFF2-40B4-BE49-F238E27FC236}">
                <a16:creationId xmlns:a16="http://schemas.microsoft.com/office/drawing/2014/main" id="{BF9B47C9-67ED-4850-A436-CBE4A703100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03" y="4898752"/>
            <a:ext cx="448071" cy="448071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B0B5BBC8-CCF5-41BD-A758-03110AF789D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686" y="4068340"/>
            <a:ext cx="448071" cy="448071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B97E065C-A980-428C-949A-652069BE7D9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645" y="4688003"/>
            <a:ext cx="448071" cy="448071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18BE7817-8B4E-47A4-B2F5-5721D08FD4B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23" y="4088403"/>
            <a:ext cx="448071" cy="448071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08D6D846-D214-4B03-B368-8575FED9D18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571" y="4550547"/>
            <a:ext cx="448071" cy="448071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CC703457-B1ED-4FE2-B9FF-6DBD53B8154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830" y="4245670"/>
            <a:ext cx="448071" cy="448071"/>
          </a:xfrm>
          <a:prstGeom prst="rect">
            <a:avLst/>
          </a:prstGeom>
          <a:noFill/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E9FD2897-8D58-4D0A-89F3-131167506C3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594" y="3564150"/>
            <a:ext cx="448071" cy="448071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1BCA18FC-6DE3-4852-87DB-D513492E352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255" y="3509757"/>
            <a:ext cx="448071" cy="448071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05F5FB03-C5CF-40FE-BE97-F1A3C48BDC8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422" y="2371426"/>
            <a:ext cx="448071" cy="448071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A5FC8EEC-12C0-48D5-911C-C352FB4D971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092" y="2283955"/>
            <a:ext cx="448071" cy="448071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69D3238B-D956-4FED-A8C6-1D8E517B72D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474" y="1484236"/>
            <a:ext cx="448071" cy="448071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B754AF65-FAF8-409E-9930-40CA565640B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187" y="1435370"/>
            <a:ext cx="448071" cy="448071"/>
          </a:xfrm>
          <a:prstGeom prst="rect">
            <a:avLst/>
          </a:prstGeom>
        </p:spPr>
      </p:pic>
      <p:grpSp>
        <p:nvGrpSpPr>
          <p:cNvPr id="78" name="Group 77">
            <a:extLst>
              <a:ext uri="{FF2B5EF4-FFF2-40B4-BE49-F238E27FC236}">
                <a16:creationId xmlns:a16="http://schemas.microsoft.com/office/drawing/2014/main" id="{BC6FCA55-8B79-415D-96CA-A2560707B79A}"/>
              </a:ext>
            </a:extLst>
          </p:cNvPr>
          <p:cNvGrpSpPr/>
          <p:nvPr/>
        </p:nvGrpSpPr>
        <p:grpSpPr>
          <a:xfrm>
            <a:off x="1298963" y="3916283"/>
            <a:ext cx="560784" cy="520887"/>
            <a:chOff x="2716668" y="3916283"/>
            <a:chExt cx="560784" cy="520887"/>
          </a:xfrm>
        </p:grpSpPr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BB8DBA3D-3835-4CBC-BED5-3D210222156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8530" y="4134405"/>
              <a:ext cx="538922" cy="302765"/>
            </a:xfrm>
            <a:prstGeom prst="rect">
              <a:avLst/>
            </a:prstGeom>
          </p:spPr>
        </p:pic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3BE5BEA0-2F54-4F20-B79D-47C015D77C0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2716668" y="3916283"/>
              <a:ext cx="138935" cy="347338"/>
            </a:xfrm>
            <a:prstGeom prst="rect">
              <a:avLst/>
            </a:prstGeom>
          </p:spPr>
        </p:pic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3E417BCC-F15D-43BB-A981-F6BDBF4B4F53}"/>
              </a:ext>
            </a:extLst>
          </p:cNvPr>
          <p:cNvGrpSpPr/>
          <p:nvPr/>
        </p:nvGrpSpPr>
        <p:grpSpPr>
          <a:xfrm>
            <a:off x="5221711" y="3220775"/>
            <a:ext cx="847234" cy="631280"/>
            <a:chOff x="6525341" y="4321230"/>
            <a:chExt cx="847234" cy="631280"/>
          </a:xfrm>
        </p:grpSpPr>
        <p:pic>
          <p:nvPicPr>
            <p:cNvPr id="84" name="Picture 83"/>
            <p:cNvPicPr>
              <a:picLocks noChangeAspect="1"/>
            </p:cNvPicPr>
            <p:nvPr/>
          </p:nvPicPr>
          <p:blipFill rotWithShape="1">
            <a:blip r:embed="rId8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955" r="47789" b="27774"/>
            <a:stretch/>
          </p:blipFill>
          <p:spPr>
            <a:xfrm>
              <a:off x="6525341" y="4586274"/>
              <a:ext cx="847234" cy="36623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F9884118-E879-45A3-B0BD-8541D3A12FE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7175563" y="4321230"/>
              <a:ext cx="138935" cy="347338"/>
            </a:xfrm>
            <a:prstGeom prst="rect">
              <a:avLst/>
            </a:prstGeom>
          </p:spPr>
        </p:pic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9FA8ACA2-3B63-42CC-B056-583B1DB3CD86}"/>
              </a:ext>
            </a:extLst>
          </p:cNvPr>
          <p:cNvGrpSpPr/>
          <p:nvPr/>
        </p:nvGrpSpPr>
        <p:grpSpPr>
          <a:xfrm>
            <a:off x="1092132" y="4646995"/>
            <a:ext cx="847234" cy="631280"/>
            <a:chOff x="6525341" y="4321230"/>
            <a:chExt cx="847234" cy="631280"/>
          </a:xfrm>
        </p:grpSpPr>
        <p:pic>
          <p:nvPicPr>
            <p:cNvPr id="108" name="Picture 107">
              <a:extLst>
                <a:ext uri="{FF2B5EF4-FFF2-40B4-BE49-F238E27FC236}">
                  <a16:creationId xmlns:a16="http://schemas.microsoft.com/office/drawing/2014/main" id="{17FD66DB-72A6-4186-A09E-692DCDB1F6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955" r="47789" b="27774"/>
            <a:stretch/>
          </p:blipFill>
          <p:spPr>
            <a:xfrm>
              <a:off x="6525341" y="4586274"/>
              <a:ext cx="847234" cy="36623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9" name="Picture 108">
              <a:extLst>
                <a:ext uri="{FF2B5EF4-FFF2-40B4-BE49-F238E27FC236}">
                  <a16:creationId xmlns:a16="http://schemas.microsoft.com/office/drawing/2014/main" id="{DDB0EE5F-7EDF-457C-B6D0-FB0BEDE92F7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7175563" y="4321230"/>
              <a:ext cx="138935" cy="347338"/>
            </a:xfrm>
            <a:prstGeom prst="rect">
              <a:avLst/>
            </a:prstGeom>
          </p:spPr>
        </p:pic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A59FDF44-B503-46B0-A96C-48D6F8837B53}"/>
              </a:ext>
            </a:extLst>
          </p:cNvPr>
          <p:cNvGrpSpPr/>
          <p:nvPr/>
        </p:nvGrpSpPr>
        <p:grpSpPr>
          <a:xfrm>
            <a:off x="2186693" y="3917933"/>
            <a:ext cx="560784" cy="520887"/>
            <a:chOff x="2716668" y="3916283"/>
            <a:chExt cx="560784" cy="520887"/>
          </a:xfrm>
        </p:grpSpPr>
        <p:pic>
          <p:nvPicPr>
            <p:cNvPr id="111" name="Picture 110">
              <a:extLst>
                <a:ext uri="{FF2B5EF4-FFF2-40B4-BE49-F238E27FC236}">
                  <a16:creationId xmlns:a16="http://schemas.microsoft.com/office/drawing/2014/main" id="{33116293-BAAE-4BD4-9682-2DD566E3649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8530" y="4134405"/>
              <a:ext cx="538922" cy="302765"/>
            </a:xfrm>
            <a:prstGeom prst="rect">
              <a:avLst/>
            </a:prstGeom>
          </p:spPr>
        </p:pic>
        <p:pic>
          <p:nvPicPr>
            <p:cNvPr id="112" name="Picture 111">
              <a:extLst>
                <a:ext uri="{FF2B5EF4-FFF2-40B4-BE49-F238E27FC236}">
                  <a16:creationId xmlns:a16="http://schemas.microsoft.com/office/drawing/2014/main" id="{620D89B8-9641-4671-8006-4BCEB8220CA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2716668" y="3916283"/>
              <a:ext cx="138935" cy="347338"/>
            </a:xfrm>
            <a:prstGeom prst="rect">
              <a:avLst/>
            </a:prstGeom>
          </p:spPr>
        </p:pic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0FD05392-353A-4F52-A774-CE56DBDB03C7}"/>
              </a:ext>
            </a:extLst>
          </p:cNvPr>
          <p:cNvGrpSpPr/>
          <p:nvPr/>
        </p:nvGrpSpPr>
        <p:grpSpPr>
          <a:xfrm>
            <a:off x="2000941" y="4606294"/>
            <a:ext cx="847234" cy="631280"/>
            <a:chOff x="6525341" y="4321230"/>
            <a:chExt cx="847234" cy="631280"/>
          </a:xfrm>
        </p:grpSpPr>
        <p:pic>
          <p:nvPicPr>
            <p:cNvPr id="114" name="Picture 113">
              <a:extLst>
                <a:ext uri="{FF2B5EF4-FFF2-40B4-BE49-F238E27FC236}">
                  <a16:creationId xmlns:a16="http://schemas.microsoft.com/office/drawing/2014/main" id="{1B91AD35-12CB-444D-9412-3E13517010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955" r="47789" b="27774"/>
            <a:stretch/>
          </p:blipFill>
          <p:spPr>
            <a:xfrm>
              <a:off x="6525341" y="4586274"/>
              <a:ext cx="847234" cy="36623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5" name="Picture 114">
              <a:extLst>
                <a:ext uri="{FF2B5EF4-FFF2-40B4-BE49-F238E27FC236}">
                  <a16:creationId xmlns:a16="http://schemas.microsoft.com/office/drawing/2014/main" id="{FC3ECB19-9AA4-44D0-B21B-6D86AA5BDC0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7175563" y="4321230"/>
              <a:ext cx="138935" cy="347338"/>
            </a:xfrm>
            <a:prstGeom prst="rect">
              <a:avLst/>
            </a:prstGeom>
          </p:spPr>
        </p:pic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C6997D5A-443C-4C33-BCBF-3725C6971AB0}"/>
              </a:ext>
            </a:extLst>
          </p:cNvPr>
          <p:cNvGrpSpPr/>
          <p:nvPr/>
        </p:nvGrpSpPr>
        <p:grpSpPr>
          <a:xfrm>
            <a:off x="4374426" y="3435946"/>
            <a:ext cx="560784" cy="520887"/>
            <a:chOff x="2716668" y="3916283"/>
            <a:chExt cx="560784" cy="520887"/>
          </a:xfrm>
        </p:grpSpPr>
        <p:pic>
          <p:nvPicPr>
            <p:cNvPr id="117" name="Picture 116">
              <a:extLst>
                <a:ext uri="{FF2B5EF4-FFF2-40B4-BE49-F238E27FC236}">
                  <a16:creationId xmlns:a16="http://schemas.microsoft.com/office/drawing/2014/main" id="{170B1490-A162-4325-8385-0E47413E37E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8530" y="4134405"/>
              <a:ext cx="538922" cy="302765"/>
            </a:xfrm>
            <a:prstGeom prst="rect">
              <a:avLst/>
            </a:prstGeom>
          </p:spPr>
        </p:pic>
        <p:pic>
          <p:nvPicPr>
            <p:cNvPr id="118" name="Picture 117">
              <a:extLst>
                <a:ext uri="{FF2B5EF4-FFF2-40B4-BE49-F238E27FC236}">
                  <a16:creationId xmlns:a16="http://schemas.microsoft.com/office/drawing/2014/main" id="{200D6EE3-4821-4F8D-A480-E7F474FF96E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2716668" y="3916283"/>
              <a:ext cx="138935" cy="347338"/>
            </a:xfrm>
            <a:prstGeom prst="rect">
              <a:avLst/>
            </a:prstGeom>
          </p:spPr>
        </p:pic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513E64FB-571E-4C99-B8CE-82515291C778}"/>
              </a:ext>
            </a:extLst>
          </p:cNvPr>
          <p:cNvGrpSpPr/>
          <p:nvPr/>
        </p:nvGrpSpPr>
        <p:grpSpPr>
          <a:xfrm>
            <a:off x="5496889" y="4133120"/>
            <a:ext cx="560784" cy="520887"/>
            <a:chOff x="2716668" y="3916283"/>
            <a:chExt cx="560784" cy="520887"/>
          </a:xfrm>
        </p:grpSpPr>
        <p:pic>
          <p:nvPicPr>
            <p:cNvPr id="120" name="Picture 119">
              <a:extLst>
                <a:ext uri="{FF2B5EF4-FFF2-40B4-BE49-F238E27FC236}">
                  <a16:creationId xmlns:a16="http://schemas.microsoft.com/office/drawing/2014/main" id="{5B8DDCC2-78C5-4B2F-B535-EE83237022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8530" y="4134405"/>
              <a:ext cx="538922" cy="302765"/>
            </a:xfrm>
            <a:prstGeom prst="rect">
              <a:avLst/>
            </a:prstGeom>
          </p:spPr>
        </p:pic>
        <p:pic>
          <p:nvPicPr>
            <p:cNvPr id="121" name="Picture 120">
              <a:extLst>
                <a:ext uri="{FF2B5EF4-FFF2-40B4-BE49-F238E27FC236}">
                  <a16:creationId xmlns:a16="http://schemas.microsoft.com/office/drawing/2014/main" id="{563F9380-8DA4-4F5D-8DAB-AE6ED145D4D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2716668" y="3916283"/>
              <a:ext cx="138935" cy="347338"/>
            </a:xfrm>
            <a:prstGeom prst="rect">
              <a:avLst/>
            </a:prstGeom>
          </p:spPr>
        </p:pic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78A7CB8F-1163-4999-9AB8-2AAF5E62AB18}"/>
              </a:ext>
            </a:extLst>
          </p:cNvPr>
          <p:cNvGrpSpPr/>
          <p:nvPr/>
        </p:nvGrpSpPr>
        <p:grpSpPr>
          <a:xfrm>
            <a:off x="4171128" y="4267472"/>
            <a:ext cx="847234" cy="631280"/>
            <a:chOff x="6525341" y="4321230"/>
            <a:chExt cx="847234" cy="631280"/>
          </a:xfrm>
        </p:grpSpPr>
        <p:pic>
          <p:nvPicPr>
            <p:cNvPr id="123" name="Picture 122">
              <a:extLst>
                <a:ext uri="{FF2B5EF4-FFF2-40B4-BE49-F238E27FC236}">
                  <a16:creationId xmlns:a16="http://schemas.microsoft.com/office/drawing/2014/main" id="{82DAE13D-6E12-47E3-9E0C-2CEA375C32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955" r="47789" b="27774"/>
            <a:stretch/>
          </p:blipFill>
          <p:spPr>
            <a:xfrm>
              <a:off x="6525341" y="4586274"/>
              <a:ext cx="847234" cy="36623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4" name="Picture 123">
              <a:extLst>
                <a:ext uri="{FF2B5EF4-FFF2-40B4-BE49-F238E27FC236}">
                  <a16:creationId xmlns:a16="http://schemas.microsoft.com/office/drawing/2014/main" id="{E1A37A99-BB75-45EC-8270-CB20CFC33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7175563" y="4321230"/>
              <a:ext cx="138935" cy="347338"/>
            </a:xfrm>
            <a:prstGeom prst="rect">
              <a:avLst/>
            </a:prstGeom>
          </p:spPr>
        </p:pic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D135D1D5-D257-4298-A21B-1538406E31B8}"/>
              </a:ext>
            </a:extLst>
          </p:cNvPr>
          <p:cNvGrpSpPr/>
          <p:nvPr/>
        </p:nvGrpSpPr>
        <p:grpSpPr>
          <a:xfrm>
            <a:off x="5068932" y="1213513"/>
            <a:ext cx="847234" cy="631280"/>
            <a:chOff x="6525341" y="4321230"/>
            <a:chExt cx="847234" cy="631280"/>
          </a:xfrm>
        </p:grpSpPr>
        <p:pic>
          <p:nvPicPr>
            <p:cNvPr id="126" name="Picture 125">
              <a:extLst>
                <a:ext uri="{FF2B5EF4-FFF2-40B4-BE49-F238E27FC236}">
                  <a16:creationId xmlns:a16="http://schemas.microsoft.com/office/drawing/2014/main" id="{9AD6BE13-C270-4AD8-AF8C-B7D0488CE4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955" r="47789" b="27774"/>
            <a:stretch/>
          </p:blipFill>
          <p:spPr>
            <a:xfrm>
              <a:off x="6525341" y="4586274"/>
              <a:ext cx="847234" cy="36623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7" name="Picture 126">
              <a:extLst>
                <a:ext uri="{FF2B5EF4-FFF2-40B4-BE49-F238E27FC236}">
                  <a16:creationId xmlns:a16="http://schemas.microsoft.com/office/drawing/2014/main" id="{11875342-1EF1-4C33-8E7B-C9395F131FA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7175563" y="4321230"/>
              <a:ext cx="138935" cy="347338"/>
            </a:xfrm>
            <a:prstGeom prst="rect">
              <a:avLst/>
            </a:prstGeom>
          </p:spPr>
        </p:pic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5256939E-2D2D-4D3F-82A0-1DA116E7F2D5}"/>
              </a:ext>
            </a:extLst>
          </p:cNvPr>
          <p:cNvGrpSpPr/>
          <p:nvPr/>
        </p:nvGrpSpPr>
        <p:grpSpPr>
          <a:xfrm>
            <a:off x="4109572" y="1319280"/>
            <a:ext cx="560784" cy="520887"/>
            <a:chOff x="2716668" y="3916283"/>
            <a:chExt cx="560784" cy="520887"/>
          </a:xfrm>
        </p:grpSpPr>
        <p:pic>
          <p:nvPicPr>
            <p:cNvPr id="129" name="Picture 128">
              <a:extLst>
                <a:ext uri="{FF2B5EF4-FFF2-40B4-BE49-F238E27FC236}">
                  <a16:creationId xmlns:a16="http://schemas.microsoft.com/office/drawing/2014/main" id="{C4F5F789-B64D-446C-B316-B8C35858F40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8530" y="4134405"/>
              <a:ext cx="538922" cy="302765"/>
            </a:xfrm>
            <a:prstGeom prst="rect">
              <a:avLst/>
            </a:prstGeom>
          </p:spPr>
        </p:pic>
        <p:pic>
          <p:nvPicPr>
            <p:cNvPr id="130" name="Picture 129">
              <a:extLst>
                <a:ext uri="{FF2B5EF4-FFF2-40B4-BE49-F238E27FC236}">
                  <a16:creationId xmlns:a16="http://schemas.microsoft.com/office/drawing/2014/main" id="{139CA447-283D-43FF-A08F-94F39F6376C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2716668" y="3916283"/>
              <a:ext cx="138935" cy="347338"/>
            </a:xfrm>
            <a:prstGeom prst="rect">
              <a:avLst/>
            </a:prstGeom>
          </p:spPr>
        </p:pic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9087A9F9-73EE-48E8-86B4-A6466690A8AC}"/>
              </a:ext>
            </a:extLst>
          </p:cNvPr>
          <p:cNvGrpSpPr/>
          <p:nvPr/>
        </p:nvGrpSpPr>
        <p:grpSpPr>
          <a:xfrm>
            <a:off x="5361773" y="2183873"/>
            <a:ext cx="560784" cy="520887"/>
            <a:chOff x="2716668" y="3916283"/>
            <a:chExt cx="560784" cy="520887"/>
          </a:xfrm>
        </p:grpSpPr>
        <p:pic>
          <p:nvPicPr>
            <p:cNvPr id="132" name="Picture 131">
              <a:extLst>
                <a:ext uri="{FF2B5EF4-FFF2-40B4-BE49-F238E27FC236}">
                  <a16:creationId xmlns:a16="http://schemas.microsoft.com/office/drawing/2014/main" id="{7D0531E7-F665-42D6-A661-C6C5D33CB0F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8530" y="4134405"/>
              <a:ext cx="538922" cy="302765"/>
            </a:xfrm>
            <a:prstGeom prst="rect">
              <a:avLst/>
            </a:prstGeom>
          </p:spPr>
        </p:pic>
        <p:pic>
          <p:nvPicPr>
            <p:cNvPr id="133" name="Picture 132">
              <a:extLst>
                <a:ext uri="{FF2B5EF4-FFF2-40B4-BE49-F238E27FC236}">
                  <a16:creationId xmlns:a16="http://schemas.microsoft.com/office/drawing/2014/main" id="{405B12AE-A304-488F-A268-7AD5537DDBE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2716668" y="3916283"/>
              <a:ext cx="138935" cy="347338"/>
            </a:xfrm>
            <a:prstGeom prst="rect">
              <a:avLst/>
            </a:prstGeom>
          </p:spPr>
        </p:pic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D44C34B0-B6AA-4F72-B385-24006FC29CD4}"/>
              </a:ext>
            </a:extLst>
          </p:cNvPr>
          <p:cNvGrpSpPr/>
          <p:nvPr/>
        </p:nvGrpSpPr>
        <p:grpSpPr>
          <a:xfrm>
            <a:off x="3971668" y="2099413"/>
            <a:ext cx="847234" cy="631280"/>
            <a:chOff x="6525341" y="4321230"/>
            <a:chExt cx="847234" cy="631280"/>
          </a:xfrm>
        </p:grpSpPr>
        <p:pic>
          <p:nvPicPr>
            <p:cNvPr id="135" name="Picture 134">
              <a:extLst>
                <a:ext uri="{FF2B5EF4-FFF2-40B4-BE49-F238E27FC236}">
                  <a16:creationId xmlns:a16="http://schemas.microsoft.com/office/drawing/2014/main" id="{1839CC90-D90D-4D6D-8ECD-A5C0497290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955" r="47789" b="27774"/>
            <a:stretch/>
          </p:blipFill>
          <p:spPr>
            <a:xfrm>
              <a:off x="6525341" y="4586274"/>
              <a:ext cx="847234" cy="36623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6" name="Picture 135">
              <a:extLst>
                <a:ext uri="{FF2B5EF4-FFF2-40B4-BE49-F238E27FC236}">
                  <a16:creationId xmlns:a16="http://schemas.microsoft.com/office/drawing/2014/main" id="{AAE1DEF6-6A60-4713-9C7D-EF93F6CA7F2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7175563" y="4321230"/>
              <a:ext cx="138935" cy="347338"/>
            </a:xfrm>
            <a:prstGeom prst="rect">
              <a:avLst/>
            </a:prstGeom>
          </p:spPr>
        </p:pic>
      </p:grpSp>
      <p:sp>
        <p:nvSpPr>
          <p:cNvPr id="137" name="Oval 136"/>
          <p:cNvSpPr/>
          <p:nvPr/>
        </p:nvSpPr>
        <p:spPr>
          <a:xfrm>
            <a:off x="3862706" y="1962559"/>
            <a:ext cx="1230624" cy="89493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/>
          <p:cNvSpPr/>
          <p:nvPr/>
        </p:nvSpPr>
        <p:spPr>
          <a:xfrm>
            <a:off x="1808413" y="3657556"/>
            <a:ext cx="1230624" cy="89493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/>
          <p:cNvSpPr/>
          <p:nvPr/>
        </p:nvSpPr>
        <p:spPr>
          <a:xfrm>
            <a:off x="4018268" y="3306376"/>
            <a:ext cx="1230624" cy="89493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0" name="Straight Arrow Connector 139">
            <a:extLst>
              <a:ext uri="{FF2B5EF4-FFF2-40B4-BE49-F238E27FC236}">
                <a16:creationId xmlns:a16="http://schemas.microsoft.com/office/drawing/2014/main" id="{AAEFB40C-4310-4F1D-94E3-1C3F33724D89}"/>
              </a:ext>
            </a:extLst>
          </p:cNvPr>
          <p:cNvCxnSpPr>
            <a:cxnSpLocks/>
            <a:endCxn id="138" idx="5"/>
          </p:cNvCxnSpPr>
          <p:nvPr/>
        </p:nvCxnSpPr>
        <p:spPr>
          <a:xfrm flipH="1" flipV="1">
            <a:off x="2858816" y="4421427"/>
            <a:ext cx="1536469" cy="856849"/>
          </a:xfrm>
          <a:prstGeom prst="straightConnector1">
            <a:avLst/>
          </a:prstGeom>
          <a:ln w="66675">
            <a:solidFill>
              <a:schemeClr val="tx1"/>
            </a:solidFill>
            <a:headEnd type="oval"/>
            <a:tailEnd type="triangle"/>
          </a:ln>
          <a:effectLst>
            <a:outerShdw blurRad="50800" dist="38100" dir="2700000" algn="tl" rotWithShape="0">
              <a:srgbClr val="C00000">
                <a:alpha val="40000"/>
              </a:srgbClr>
            </a:outerShdw>
            <a:reflection blurRad="6350" stA="50000" endA="300" endPos="385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>
            <a:extLst>
              <a:ext uri="{FF2B5EF4-FFF2-40B4-BE49-F238E27FC236}">
                <a16:creationId xmlns:a16="http://schemas.microsoft.com/office/drawing/2014/main" id="{AAEFB40C-4310-4F1D-94E3-1C3F33724D89}"/>
              </a:ext>
            </a:extLst>
          </p:cNvPr>
          <p:cNvCxnSpPr>
            <a:cxnSpLocks/>
            <a:endCxn id="139" idx="5"/>
          </p:cNvCxnSpPr>
          <p:nvPr/>
        </p:nvCxnSpPr>
        <p:spPr>
          <a:xfrm flipH="1" flipV="1">
            <a:off x="5068671" y="4070247"/>
            <a:ext cx="298316" cy="1085691"/>
          </a:xfrm>
          <a:prstGeom prst="straightConnector1">
            <a:avLst/>
          </a:prstGeom>
          <a:ln w="66675">
            <a:solidFill>
              <a:schemeClr val="tx1"/>
            </a:solidFill>
            <a:headEnd type="oval"/>
            <a:tailEnd type="triangle"/>
          </a:ln>
          <a:effectLst>
            <a:outerShdw blurRad="50800" dist="38100" dir="2700000" algn="tl" rotWithShape="0">
              <a:srgbClr val="C00000">
                <a:alpha val="40000"/>
              </a:srgbClr>
            </a:outerShdw>
            <a:reflection blurRad="6350" stA="50000" endA="300" endPos="385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Rectangle: Rounded Corners 29">
            <a:extLst>
              <a:ext uri="{FF2B5EF4-FFF2-40B4-BE49-F238E27FC236}">
                <a16:creationId xmlns:a16="http://schemas.microsoft.com/office/drawing/2014/main" id="{3AB98CCD-0956-4D43-9C38-8CBA07C5FEA5}"/>
              </a:ext>
            </a:extLst>
          </p:cNvPr>
          <p:cNvSpPr/>
          <p:nvPr/>
        </p:nvSpPr>
        <p:spPr>
          <a:xfrm>
            <a:off x="3278275" y="4966460"/>
            <a:ext cx="2527654" cy="742307"/>
          </a:xfrm>
          <a:prstGeom prst="roundRect">
            <a:avLst>
              <a:gd name="adj" fmla="val 16503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9096" tIns="34548" rIns="69096" bIns="345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Select sensors</a:t>
            </a:r>
          </a:p>
        </p:txBody>
      </p:sp>
      <p:pic>
        <p:nvPicPr>
          <p:cNvPr id="143" name="Picture 142">
            <a:extLst>
              <a:ext uri="{FF2B5EF4-FFF2-40B4-BE49-F238E27FC236}">
                <a16:creationId xmlns:a16="http://schemas.microsoft.com/office/drawing/2014/main" id="{013549C6-F85E-40A2-B877-29749A48992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646" y="1957912"/>
            <a:ext cx="258336" cy="645840"/>
          </a:xfrm>
          <a:prstGeom prst="rect">
            <a:avLst/>
          </a:prstGeom>
        </p:spPr>
      </p:pic>
      <p:pic>
        <p:nvPicPr>
          <p:cNvPr id="144" name="Picture 143" descr="A drawing of a cartoon character&#10;&#10;Description generated with high confidence">
            <a:extLst>
              <a:ext uri="{FF2B5EF4-FFF2-40B4-BE49-F238E27FC236}">
                <a16:creationId xmlns:a16="http://schemas.microsoft.com/office/drawing/2014/main" id="{899CA06D-A591-492E-A72B-14509F117E8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790" y="2001580"/>
            <a:ext cx="901780" cy="673159"/>
          </a:xfrm>
          <a:prstGeom prst="rect">
            <a:avLst/>
          </a:prstGeom>
        </p:spPr>
      </p:pic>
      <p:pic>
        <p:nvPicPr>
          <p:cNvPr id="145" name="Picture 144" descr="A close up of a light&#10;&#10;Description generated with high confidence">
            <a:extLst>
              <a:ext uri="{FF2B5EF4-FFF2-40B4-BE49-F238E27FC236}">
                <a16:creationId xmlns:a16="http://schemas.microsoft.com/office/drawing/2014/main" id="{CA694544-C850-4D72-8B66-11BA301C396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693" y="1876653"/>
            <a:ext cx="409745" cy="299306"/>
          </a:xfrm>
          <a:prstGeom prst="rect">
            <a:avLst/>
          </a:prstGeom>
        </p:spPr>
      </p:pic>
      <p:sp>
        <p:nvSpPr>
          <p:cNvPr id="146" name="TextBox 145">
            <a:extLst>
              <a:ext uri="{FF2B5EF4-FFF2-40B4-BE49-F238E27FC236}">
                <a16:creationId xmlns:a16="http://schemas.microsoft.com/office/drawing/2014/main" id="{FD7DE92A-2ADE-426C-BFC5-1770CB31D419}"/>
              </a:ext>
            </a:extLst>
          </p:cNvPr>
          <p:cNvSpPr txBox="1"/>
          <p:nvPr/>
        </p:nvSpPr>
        <p:spPr>
          <a:xfrm>
            <a:off x="2839468" y="1657160"/>
            <a:ext cx="5389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147" name="Rectangle 146"/>
          <p:cNvSpPr/>
          <p:nvPr/>
        </p:nvSpPr>
        <p:spPr>
          <a:xfrm>
            <a:off x="914400" y="1228002"/>
            <a:ext cx="5791200" cy="4639398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C3E89096-390A-480F-BB5A-1B1125958FC4}"/>
              </a:ext>
            </a:extLst>
          </p:cNvPr>
          <p:cNvSpPr txBox="1"/>
          <p:nvPr/>
        </p:nvSpPr>
        <p:spPr>
          <a:xfrm>
            <a:off x="1540579" y="1215657"/>
            <a:ext cx="22986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Distribution of Location L</a:t>
            </a:r>
            <a:r>
              <a:rPr lang="en-US" sz="1600" dirty="0"/>
              <a:t>1</a:t>
            </a:r>
            <a:endParaRPr lang="en-US" sz="2400" dirty="0"/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7406CD50-1C96-45B4-94F6-D59F4DA35B3F}"/>
              </a:ext>
            </a:extLst>
          </p:cNvPr>
          <p:cNvSpPr txBox="1"/>
          <p:nvPr/>
        </p:nvSpPr>
        <p:spPr>
          <a:xfrm>
            <a:off x="3499302" y="1214442"/>
            <a:ext cx="22986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Distribution of Location L</a:t>
            </a:r>
            <a:r>
              <a:rPr lang="en-US" sz="1600" dirty="0"/>
              <a:t>2</a:t>
            </a:r>
            <a:endParaRPr lang="en-US" sz="2400" dirty="0"/>
          </a:p>
        </p:txBody>
      </p:sp>
      <p:cxnSp>
        <p:nvCxnSpPr>
          <p:cNvPr id="153" name="Straight Arrow Connector 152">
            <a:extLst>
              <a:ext uri="{FF2B5EF4-FFF2-40B4-BE49-F238E27FC236}">
                <a16:creationId xmlns:a16="http://schemas.microsoft.com/office/drawing/2014/main" id="{49CF9F12-CC97-428F-B090-7C09D59020C8}"/>
              </a:ext>
            </a:extLst>
          </p:cNvPr>
          <p:cNvCxnSpPr>
            <a:cxnSpLocks/>
          </p:cNvCxnSpPr>
          <p:nvPr/>
        </p:nvCxnSpPr>
        <p:spPr>
          <a:xfrm flipH="1">
            <a:off x="3127711" y="3682107"/>
            <a:ext cx="3123" cy="787598"/>
          </a:xfrm>
          <a:prstGeom prst="straightConnector1">
            <a:avLst/>
          </a:prstGeom>
          <a:ln w="63500">
            <a:solidFill>
              <a:schemeClr val="accent1">
                <a:alpha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>
            <a:extLst>
              <a:ext uri="{FF2B5EF4-FFF2-40B4-BE49-F238E27FC236}">
                <a16:creationId xmlns:a16="http://schemas.microsoft.com/office/drawing/2014/main" id="{FD147F66-43AA-4B80-9CEB-1BC160CD022A}"/>
              </a:ext>
            </a:extLst>
          </p:cNvPr>
          <p:cNvCxnSpPr>
            <a:cxnSpLocks/>
          </p:cNvCxnSpPr>
          <p:nvPr/>
        </p:nvCxnSpPr>
        <p:spPr>
          <a:xfrm flipH="1">
            <a:off x="4415373" y="3722766"/>
            <a:ext cx="13850" cy="746939"/>
          </a:xfrm>
          <a:prstGeom prst="straightConnector1">
            <a:avLst/>
          </a:prstGeom>
          <a:ln w="63500">
            <a:solidFill>
              <a:schemeClr val="accent1">
                <a:alpha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87F9C2DC-BDBA-4363-8C3B-AA22347D43AE}"/>
                  </a:ext>
                </a:extLst>
              </p:cNvPr>
              <p:cNvSpPr txBox="1"/>
              <p:nvPr/>
            </p:nvSpPr>
            <p:spPr>
              <a:xfrm>
                <a:off x="1912983" y="4353126"/>
                <a:ext cx="229862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87F9C2DC-BDBA-4363-8C3B-AA22347D43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2983" y="4353126"/>
                <a:ext cx="2298622" cy="461665"/>
              </a:xfrm>
              <a:prstGeom prst="rect">
                <a:avLst/>
              </a:prstGeom>
              <a:blipFill>
                <a:blip r:embed="rId13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6" name="TextBox 155">
                <a:extLst>
                  <a:ext uri="{FF2B5EF4-FFF2-40B4-BE49-F238E27FC236}">
                    <a16:creationId xmlns:a16="http://schemas.microsoft.com/office/drawing/2014/main" id="{969735F1-CD43-41B9-A81C-AB529E63A5D7}"/>
                  </a:ext>
                </a:extLst>
              </p:cNvPr>
              <p:cNvSpPr txBox="1"/>
              <p:nvPr/>
            </p:nvSpPr>
            <p:spPr>
              <a:xfrm>
                <a:off x="3298309" y="4319714"/>
                <a:ext cx="229862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6" name="TextBox 155">
                <a:extLst>
                  <a:ext uri="{FF2B5EF4-FFF2-40B4-BE49-F238E27FC236}">
                    <a16:creationId xmlns:a16="http://schemas.microsoft.com/office/drawing/2014/main" id="{969735F1-CD43-41B9-A81C-AB529E63A5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8309" y="4319714"/>
                <a:ext cx="2298622" cy="461665"/>
              </a:xfrm>
              <a:prstGeom prst="rect">
                <a:avLst/>
              </a:prstGeom>
              <a:blipFill>
                <a:blip r:embed="rId14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7" name="Rounded Rectangle 76">
            <a:extLst>
              <a:ext uri="{FF2B5EF4-FFF2-40B4-BE49-F238E27FC236}">
                <a16:creationId xmlns:a16="http://schemas.microsoft.com/office/drawing/2014/main" id="{F8EB5A65-2798-44DA-92DE-DEBBFA656202}"/>
              </a:ext>
            </a:extLst>
          </p:cNvPr>
          <p:cNvSpPr/>
          <p:nvPr/>
        </p:nvSpPr>
        <p:spPr>
          <a:xfrm>
            <a:off x="654133" y="5825544"/>
            <a:ext cx="8245268" cy="932533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cs typeface="Segoe UI Light" panose="020B0502040204020203" pitchFamily="34" charset="0"/>
              </a:rPr>
              <a:t>Well-known for providing the </a:t>
            </a:r>
            <a:r>
              <a:rPr lang="en-US" sz="2800" dirty="0">
                <a:solidFill>
                  <a:srgbClr val="FF0000"/>
                </a:solidFill>
                <a:cs typeface="Segoe UI Light" panose="020B0502040204020203" pitchFamily="34" charset="0"/>
              </a:rPr>
              <a:t>optimal accuracy</a:t>
            </a:r>
            <a:endParaRPr lang="en-US" sz="2800" dirty="0">
              <a:solidFill>
                <a:schemeClr val="tx1"/>
              </a:solidFill>
              <a:cs typeface="Segoe UI Light" panose="020B0502040204020203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08E743B-0EC5-4581-BE2D-952712C2898C}"/>
              </a:ext>
            </a:extLst>
          </p:cNvPr>
          <p:cNvCxnSpPr/>
          <p:nvPr/>
        </p:nvCxnSpPr>
        <p:spPr>
          <a:xfrm>
            <a:off x="3866566" y="2923039"/>
            <a:ext cx="0" cy="1211366"/>
          </a:xfrm>
          <a:prstGeom prst="line">
            <a:avLst/>
          </a:prstGeom>
          <a:ln w="698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9" name="TextBox 158">
            <a:extLst>
              <a:ext uri="{FF2B5EF4-FFF2-40B4-BE49-F238E27FC236}">
                <a16:creationId xmlns:a16="http://schemas.microsoft.com/office/drawing/2014/main" id="{58B41219-5D44-435B-893A-0367CD9CD8C3}"/>
              </a:ext>
            </a:extLst>
          </p:cNvPr>
          <p:cNvSpPr txBox="1"/>
          <p:nvPr/>
        </p:nvSpPr>
        <p:spPr>
          <a:xfrm>
            <a:off x="5689096" y="1792569"/>
            <a:ext cx="291795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u="sng" dirty="0"/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Classify data point using a threshold.</a:t>
            </a:r>
          </a:p>
          <a:p>
            <a:pPr algn="ctr"/>
            <a:r>
              <a:rPr lang="en-US" sz="2400" dirty="0"/>
              <a:t>Threshold value given by Maximum a Posteriori Estimate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2A82E46-CBF7-4BD3-9B62-AC76D20E2795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572" y="2171926"/>
            <a:ext cx="3989477" cy="2849627"/>
          </a:xfrm>
          <a:prstGeom prst="rect">
            <a:avLst/>
          </a:prstGeom>
        </p:spPr>
      </p:pic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666FA1F8-C17C-47E8-9666-9204C042079D}"/>
              </a:ext>
            </a:extLst>
          </p:cNvPr>
          <p:cNvCxnSpPr>
            <a:cxnSpLocks/>
          </p:cNvCxnSpPr>
          <p:nvPr/>
        </p:nvCxnSpPr>
        <p:spPr>
          <a:xfrm flipV="1">
            <a:off x="2707963" y="2146939"/>
            <a:ext cx="55104" cy="1958082"/>
          </a:xfrm>
          <a:prstGeom prst="straightConnector1">
            <a:avLst/>
          </a:prstGeom>
          <a:ln w="63500">
            <a:solidFill>
              <a:schemeClr val="accent1">
                <a:alpha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271D7857-5F7D-438C-A5D7-6AB47EB0CC6B}"/>
              </a:ext>
            </a:extLst>
          </p:cNvPr>
          <p:cNvCxnSpPr>
            <a:cxnSpLocks/>
          </p:cNvCxnSpPr>
          <p:nvPr/>
        </p:nvCxnSpPr>
        <p:spPr>
          <a:xfrm>
            <a:off x="3676842" y="3517219"/>
            <a:ext cx="1997952" cy="7197"/>
          </a:xfrm>
          <a:prstGeom prst="straightConnector1">
            <a:avLst/>
          </a:prstGeom>
          <a:ln w="63500">
            <a:solidFill>
              <a:schemeClr val="accent1">
                <a:alpha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2DA9703-DD23-4AE7-AECD-13588AB6960D}"/>
              </a:ext>
            </a:extLst>
          </p:cNvPr>
          <p:cNvCxnSpPr>
            <a:cxnSpLocks/>
          </p:cNvCxnSpPr>
          <p:nvPr/>
        </p:nvCxnSpPr>
        <p:spPr>
          <a:xfrm flipH="1">
            <a:off x="3604873" y="2971166"/>
            <a:ext cx="55671" cy="2226786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8BA6316-D2BE-4D63-B148-0EA9561D6A23}"/>
                  </a:ext>
                </a:extLst>
              </p:cNvPr>
              <p:cNvSpPr txBox="1"/>
              <p:nvPr/>
            </p:nvSpPr>
            <p:spPr>
              <a:xfrm>
                <a:off x="2161527" y="1940241"/>
                <a:ext cx="98995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8BA6316-D2BE-4D63-B148-0EA9561D6A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1527" y="1940241"/>
                <a:ext cx="989951" cy="276999"/>
              </a:xfrm>
              <a:prstGeom prst="rect">
                <a:avLst/>
              </a:prstGeom>
              <a:blipFill>
                <a:blip r:embed="rId16"/>
                <a:stretch>
                  <a:fillRect l="-5556" t="-4348" r="-8642" b="-3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0" name="TextBox 159">
                <a:extLst>
                  <a:ext uri="{FF2B5EF4-FFF2-40B4-BE49-F238E27FC236}">
                    <a16:creationId xmlns:a16="http://schemas.microsoft.com/office/drawing/2014/main" id="{5F0D9712-DA59-45C0-9CFB-7583B1166BC5}"/>
                  </a:ext>
                </a:extLst>
              </p:cNvPr>
              <p:cNvSpPr txBox="1"/>
              <p:nvPr/>
            </p:nvSpPr>
            <p:spPr>
              <a:xfrm>
                <a:off x="4142555" y="1960105"/>
                <a:ext cx="99527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0" name="TextBox 159">
                <a:extLst>
                  <a:ext uri="{FF2B5EF4-FFF2-40B4-BE49-F238E27FC236}">
                    <a16:creationId xmlns:a16="http://schemas.microsoft.com/office/drawing/2014/main" id="{5F0D9712-DA59-45C0-9CFB-7583B1166B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2555" y="1960105"/>
                <a:ext cx="995272" cy="276999"/>
              </a:xfrm>
              <a:prstGeom prst="rect">
                <a:avLst/>
              </a:prstGeom>
              <a:blipFill>
                <a:blip r:embed="rId17"/>
                <a:stretch>
                  <a:fillRect l="-5521" t="-4444" r="-8589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1" name="Straight Arrow Connector 160">
            <a:extLst>
              <a:ext uri="{FF2B5EF4-FFF2-40B4-BE49-F238E27FC236}">
                <a16:creationId xmlns:a16="http://schemas.microsoft.com/office/drawing/2014/main" id="{98FB46C5-95B6-4769-A990-67982C1AD62F}"/>
              </a:ext>
            </a:extLst>
          </p:cNvPr>
          <p:cNvCxnSpPr>
            <a:cxnSpLocks/>
          </p:cNvCxnSpPr>
          <p:nvPr/>
        </p:nvCxnSpPr>
        <p:spPr>
          <a:xfrm flipV="1">
            <a:off x="4572000" y="2237104"/>
            <a:ext cx="14980" cy="1877696"/>
          </a:xfrm>
          <a:prstGeom prst="straightConnector1">
            <a:avLst/>
          </a:prstGeom>
          <a:ln w="63500">
            <a:solidFill>
              <a:schemeClr val="accent1">
                <a:alpha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3ABC6452-D7DA-47AB-AD59-6B5467CF7A22}"/>
              </a:ext>
            </a:extLst>
          </p:cNvPr>
          <p:cNvSpPr txBox="1"/>
          <p:nvPr/>
        </p:nvSpPr>
        <p:spPr>
          <a:xfrm>
            <a:off x="2858121" y="4740421"/>
            <a:ext cx="17469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Sensing Metric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F4CAE6-8034-4CC4-8E8D-5405F3C19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97A6D-E745-4D8B-863E-11FBF3764A1F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A4175FDE-8B60-49DC-8741-201194121C1E}"/>
              </a:ext>
            </a:extLst>
          </p:cNvPr>
          <p:cNvSpPr/>
          <p:nvPr/>
        </p:nvSpPr>
        <p:spPr>
          <a:xfrm>
            <a:off x="1036558" y="1164122"/>
            <a:ext cx="5032387" cy="1190798"/>
          </a:xfrm>
          <a:prstGeom prst="wedgeRoundRectCallout">
            <a:avLst>
              <a:gd name="adj1" fmla="val 57748"/>
              <a:gd name="adj2" fmla="val -8670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75AF181B-F62A-435D-9636-2DAD318B3532}"/>
              </a:ext>
            </a:extLst>
          </p:cNvPr>
          <p:cNvSpPr txBox="1"/>
          <p:nvPr/>
        </p:nvSpPr>
        <p:spPr>
          <a:xfrm>
            <a:off x="6175222" y="1039673"/>
            <a:ext cx="29179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u="sng" dirty="0"/>
          </a:p>
          <a:p>
            <a:pPr algn="ctr"/>
            <a:r>
              <a:rPr lang="en-US" sz="2400" dirty="0"/>
              <a:t>Known a priori by training</a:t>
            </a:r>
          </a:p>
        </p:txBody>
      </p:sp>
    </p:spTree>
    <p:extLst>
      <p:ext uri="{BB962C8B-B14F-4D97-AF65-F5344CB8AC3E}">
        <p14:creationId xmlns:p14="http://schemas.microsoft.com/office/powerpoint/2010/main" val="4062694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0" animBg="1"/>
      <p:bldP spid="159" grpId="0"/>
      <p:bldP spid="7" grpId="0" animBg="1"/>
      <p:bldP spid="14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roup 137"/>
          <p:cNvGrpSpPr/>
          <p:nvPr/>
        </p:nvGrpSpPr>
        <p:grpSpPr>
          <a:xfrm>
            <a:off x="914400" y="1164122"/>
            <a:ext cx="5648568" cy="4655765"/>
            <a:chOff x="1532990" y="1094940"/>
            <a:chExt cx="5648568" cy="4655765"/>
          </a:xfrm>
        </p:grpSpPr>
        <p:sp>
          <p:nvSpPr>
            <p:cNvPr id="139" name="Rectangle 138"/>
            <p:cNvSpPr/>
            <p:nvPr/>
          </p:nvSpPr>
          <p:spPr>
            <a:xfrm>
              <a:off x="1565440" y="1094940"/>
              <a:ext cx="5605922" cy="4655765"/>
            </a:xfrm>
            <a:prstGeom prst="rect">
              <a:avLst/>
            </a:prstGeom>
            <a:solidFill>
              <a:schemeClr val="bg1">
                <a:alpha val="3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0" name="Picture 139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FilmGrain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2990" y="1146029"/>
              <a:ext cx="5648568" cy="458954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37" name="Rectangle 136"/>
          <p:cNvSpPr/>
          <p:nvPr/>
        </p:nvSpPr>
        <p:spPr>
          <a:xfrm>
            <a:off x="914400" y="1199153"/>
            <a:ext cx="5648568" cy="4604676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0" y="-44181"/>
            <a:ext cx="9144000" cy="1083365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  <a:latin typeface="+mn-lt"/>
                <a:cs typeface="Segoe UI Light" panose="020B0502040204020203" pitchFamily="34" charset="0"/>
              </a:rPr>
              <a:t>Maximum a Posteriori Estimate in a Realistic Setting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69650" y="1204562"/>
            <a:ext cx="690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</a:t>
            </a:r>
            <a:r>
              <a:rPr lang="en-US" baseline="-25000" dirty="0"/>
              <a:t>1</a:t>
            </a:r>
            <a:endParaRPr lang="en-US" sz="2800" baseline="-25000" dirty="0"/>
          </a:p>
        </p:txBody>
      </p:sp>
      <p:sp>
        <p:nvSpPr>
          <p:cNvPr id="83" name="TextBox 82"/>
          <p:cNvSpPr txBox="1"/>
          <p:nvPr/>
        </p:nvSpPr>
        <p:spPr>
          <a:xfrm>
            <a:off x="2067870" y="1196942"/>
            <a:ext cx="690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</a:t>
            </a:r>
            <a:r>
              <a:rPr lang="en-US" baseline="-25000" dirty="0"/>
              <a:t>2</a:t>
            </a:r>
            <a:endParaRPr lang="en-US" sz="2800" baseline="-25000" dirty="0"/>
          </a:p>
        </p:txBody>
      </p:sp>
      <p:sp>
        <p:nvSpPr>
          <p:cNvPr id="86" name="TextBox 85"/>
          <p:cNvSpPr txBox="1"/>
          <p:nvPr/>
        </p:nvSpPr>
        <p:spPr>
          <a:xfrm>
            <a:off x="3031729" y="1208796"/>
            <a:ext cx="690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</a:t>
            </a:r>
            <a:r>
              <a:rPr lang="en-US" sz="2000" baseline="-25000" dirty="0"/>
              <a:t>3</a:t>
            </a:r>
            <a:endParaRPr lang="en-US" sz="2800" baseline="-25000" dirty="0"/>
          </a:p>
        </p:txBody>
      </p:sp>
      <p:sp>
        <p:nvSpPr>
          <p:cNvPr id="13" name="Rounded Rectangle 12"/>
          <p:cNvSpPr/>
          <p:nvPr/>
        </p:nvSpPr>
        <p:spPr>
          <a:xfrm>
            <a:off x="6652260" y="1632929"/>
            <a:ext cx="2240280" cy="86459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Divide entire area into grid cells</a:t>
            </a: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3E417BCC-F15D-43BB-A981-F6BDBF4B4F53}"/>
              </a:ext>
            </a:extLst>
          </p:cNvPr>
          <p:cNvGrpSpPr/>
          <p:nvPr/>
        </p:nvGrpSpPr>
        <p:grpSpPr>
          <a:xfrm>
            <a:off x="5345986" y="3241795"/>
            <a:ext cx="847234" cy="631280"/>
            <a:chOff x="6525341" y="4321230"/>
            <a:chExt cx="847234" cy="631280"/>
          </a:xfrm>
        </p:grpSpPr>
        <p:pic>
          <p:nvPicPr>
            <p:cNvPr id="80" name="Picture 79"/>
            <p:cNvPicPr>
              <a:picLocks noChangeAspect="1"/>
            </p:cNvPicPr>
            <p:nvPr/>
          </p:nvPicPr>
          <p:blipFill rotWithShape="1">
            <a:blip r:embed="rId6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955" r="47789" b="27774"/>
            <a:stretch/>
          </p:blipFill>
          <p:spPr>
            <a:xfrm>
              <a:off x="6525341" y="4586274"/>
              <a:ext cx="847234" cy="36623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F9884118-E879-45A3-B0BD-8541D3A12FE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7175563" y="4321230"/>
              <a:ext cx="138935" cy="347338"/>
            </a:xfrm>
            <a:prstGeom prst="rect">
              <a:avLst/>
            </a:prstGeom>
          </p:spPr>
        </p:pic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A59FDF44-B503-46B0-A96C-48D6F8837B53}"/>
              </a:ext>
            </a:extLst>
          </p:cNvPr>
          <p:cNvGrpSpPr/>
          <p:nvPr/>
        </p:nvGrpSpPr>
        <p:grpSpPr>
          <a:xfrm>
            <a:off x="2310968" y="3938953"/>
            <a:ext cx="560784" cy="520887"/>
            <a:chOff x="2716668" y="3916283"/>
            <a:chExt cx="560784" cy="520887"/>
          </a:xfrm>
        </p:grpSpPr>
        <p:pic>
          <p:nvPicPr>
            <p:cNvPr id="93" name="Picture 92">
              <a:extLst>
                <a:ext uri="{FF2B5EF4-FFF2-40B4-BE49-F238E27FC236}">
                  <a16:creationId xmlns:a16="http://schemas.microsoft.com/office/drawing/2014/main" id="{33116293-BAAE-4BD4-9682-2DD566E3649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8530" y="4134405"/>
              <a:ext cx="538922" cy="302765"/>
            </a:xfrm>
            <a:prstGeom prst="rect">
              <a:avLst/>
            </a:prstGeom>
          </p:spPr>
        </p:pic>
        <p:pic>
          <p:nvPicPr>
            <p:cNvPr id="94" name="Picture 93">
              <a:extLst>
                <a:ext uri="{FF2B5EF4-FFF2-40B4-BE49-F238E27FC236}">
                  <a16:creationId xmlns:a16="http://schemas.microsoft.com/office/drawing/2014/main" id="{620D89B8-9641-4671-8006-4BCEB8220CA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2716668" y="3916283"/>
              <a:ext cx="138935" cy="347338"/>
            </a:xfrm>
            <a:prstGeom prst="rect">
              <a:avLst/>
            </a:prstGeom>
          </p:spPr>
        </p:pic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513E64FB-571E-4C99-B8CE-82515291C778}"/>
              </a:ext>
            </a:extLst>
          </p:cNvPr>
          <p:cNvGrpSpPr/>
          <p:nvPr/>
        </p:nvGrpSpPr>
        <p:grpSpPr>
          <a:xfrm>
            <a:off x="5621164" y="4154140"/>
            <a:ext cx="560784" cy="520887"/>
            <a:chOff x="2716668" y="3916283"/>
            <a:chExt cx="560784" cy="520887"/>
          </a:xfrm>
        </p:grpSpPr>
        <p:pic>
          <p:nvPicPr>
            <p:cNvPr id="102" name="Picture 101">
              <a:extLst>
                <a:ext uri="{FF2B5EF4-FFF2-40B4-BE49-F238E27FC236}">
                  <a16:creationId xmlns:a16="http://schemas.microsoft.com/office/drawing/2014/main" id="{5B8DDCC2-78C5-4B2F-B535-EE832370222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8530" y="4134405"/>
              <a:ext cx="538922" cy="302765"/>
            </a:xfrm>
            <a:prstGeom prst="rect">
              <a:avLst/>
            </a:prstGeom>
          </p:spPr>
        </p:pic>
        <p:pic>
          <p:nvPicPr>
            <p:cNvPr id="103" name="Picture 102">
              <a:extLst>
                <a:ext uri="{FF2B5EF4-FFF2-40B4-BE49-F238E27FC236}">
                  <a16:creationId xmlns:a16="http://schemas.microsoft.com/office/drawing/2014/main" id="{563F9380-8DA4-4F5D-8DAB-AE6ED145D4D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2716668" y="3916283"/>
              <a:ext cx="138935" cy="347338"/>
            </a:xfrm>
            <a:prstGeom prst="rect">
              <a:avLst/>
            </a:prstGeom>
          </p:spPr>
        </p:pic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5256939E-2D2D-4D3F-82A0-1DA116E7F2D5}"/>
              </a:ext>
            </a:extLst>
          </p:cNvPr>
          <p:cNvGrpSpPr/>
          <p:nvPr/>
        </p:nvGrpSpPr>
        <p:grpSpPr>
          <a:xfrm>
            <a:off x="4233847" y="1340300"/>
            <a:ext cx="560784" cy="520887"/>
            <a:chOff x="2716668" y="3916283"/>
            <a:chExt cx="560784" cy="520887"/>
          </a:xfrm>
        </p:grpSpPr>
        <p:pic>
          <p:nvPicPr>
            <p:cNvPr id="111" name="Picture 110">
              <a:extLst>
                <a:ext uri="{FF2B5EF4-FFF2-40B4-BE49-F238E27FC236}">
                  <a16:creationId xmlns:a16="http://schemas.microsoft.com/office/drawing/2014/main" id="{C4F5F789-B64D-446C-B316-B8C35858F40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8530" y="4134405"/>
              <a:ext cx="538922" cy="302765"/>
            </a:xfrm>
            <a:prstGeom prst="rect">
              <a:avLst/>
            </a:prstGeom>
          </p:spPr>
        </p:pic>
        <p:pic>
          <p:nvPicPr>
            <p:cNvPr id="112" name="Picture 111">
              <a:extLst>
                <a:ext uri="{FF2B5EF4-FFF2-40B4-BE49-F238E27FC236}">
                  <a16:creationId xmlns:a16="http://schemas.microsoft.com/office/drawing/2014/main" id="{139CA447-283D-43FF-A08F-94F39F6376C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2716668" y="3916283"/>
              <a:ext cx="138935" cy="347338"/>
            </a:xfrm>
            <a:prstGeom prst="rect">
              <a:avLst/>
            </a:prstGeom>
          </p:spPr>
        </p:pic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9087A9F9-73EE-48E8-86B4-A6466690A8AC}"/>
              </a:ext>
            </a:extLst>
          </p:cNvPr>
          <p:cNvGrpSpPr/>
          <p:nvPr/>
        </p:nvGrpSpPr>
        <p:grpSpPr>
          <a:xfrm>
            <a:off x="5486048" y="2204893"/>
            <a:ext cx="560784" cy="520887"/>
            <a:chOff x="2716668" y="3916283"/>
            <a:chExt cx="560784" cy="520887"/>
          </a:xfrm>
        </p:grpSpPr>
        <p:pic>
          <p:nvPicPr>
            <p:cNvPr id="114" name="Picture 113">
              <a:extLst>
                <a:ext uri="{FF2B5EF4-FFF2-40B4-BE49-F238E27FC236}">
                  <a16:creationId xmlns:a16="http://schemas.microsoft.com/office/drawing/2014/main" id="{7D0531E7-F665-42D6-A661-C6C5D33CB0F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8530" y="4134405"/>
              <a:ext cx="538922" cy="302765"/>
            </a:xfrm>
            <a:prstGeom prst="rect">
              <a:avLst/>
            </a:prstGeom>
          </p:spPr>
        </p:pic>
        <p:pic>
          <p:nvPicPr>
            <p:cNvPr id="115" name="Picture 114">
              <a:extLst>
                <a:ext uri="{FF2B5EF4-FFF2-40B4-BE49-F238E27FC236}">
                  <a16:creationId xmlns:a16="http://schemas.microsoft.com/office/drawing/2014/main" id="{405B12AE-A304-488F-A268-7AD5537DDBE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2716668" y="3916283"/>
              <a:ext cx="138935" cy="347338"/>
            </a:xfrm>
            <a:prstGeom prst="rect">
              <a:avLst/>
            </a:prstGeom>
          </p:spPr>
        </p:pic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D44C34B0-B6AA-4F72-B385-24006FC29CD4}"/>
              </a:ext>
            </a:extLst>
          </p:cNvPr>
          <p:cNvGrpSpPr/>
          <p:nvPr/>
        </p:nvGrpSpPr>
        <p:grpSpPr>
          <a:xfrm>
            <a:off x="4095943" y="2120433"/>
            <a:ext cx="847234" cy="631280"/>
            <a:chOff x="6525341" y="4321230"/>
            <a:chExt cx="847234" cy="631280"/>
          </a:xfrm>
        </p:grpSpPr>
        <p:pic>
          <p:nvPicPr>
            <p:cNvPr id="117" name="Picture 116">
              <a:extLst>
                <a:ext uri="{FF2B5EF4-FFF2-40B4-BE49-F238E27FC236}">
                  <a16:creationId xmlns:a16="http://schemas.microsoft.com/office/drawing/2014/main" id="{1839CC90-D90D-4D6D-8ECD-A5C0497290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955" r="47789" b="27774"/>
            <a:stretch/>
          </p:blipFill>
          <p:spPr>
            <a:xfrm>
              <a:off x="6525341" y="4586274"/>
              <a:ext cx="847234" cy="36623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8" name="Picture 117">
              <a:extLst>
                <a:ext uri="{FF2B5EF4-FFF2-40B4-BE49-F238E27FC236}">
                  <a16:creationId xmlns:a16="http://schemas.microsoft.com/office/drawing/2014/main" id="{AAE1DEF6-6A60-4713-9C7D-EF93F6CA7F2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2916">
              <a:off x="7175563" y="4321230"/>
              <a:ext cx="138935" cy="347338"/>
            </a:xfrm>
            <a:prstGeom prst="rect">
              <a:avLst/>
            </a:prstGeom>
          </p:spPr>
        </p:pic>
      </p:grpSp>
      <p:cxnSp>
        <p:nvCxnSpPr>
          <p:cNvPr id="5" name="Straight Connector 4"/>
          <p:cNvCxnSpPr/>
          <p:nvPr/>
        </p:nvCxnSpPr>
        <p:spPr>
          <a:xfrm>
            <a:off x="1779828" y="1223819"/>
            <a:ext cx="0" cy="228302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2819400" y="1185291"/>
            <a:ext cx="0" cy="228302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3782787" y="1184252"/>
            <a:ext cx="0" cy="2343607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944489" y="1835512"/>
            <a:ext cx="305025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944489" y="2751713"/>
            <a:ext cx="305025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7B81D69E-57E0-45AE-B3E2-5DD1A807FC59}"/>
              </a:ext>
            </a:extLst>
          </p:cNvPr>
          <p:cNvGrpSpPr/>
          <p:nvPr/>
        </p:nvGrpSpPr>
        <p:grpSpPr>
          <a:xfrm>
            <a:off x="1809326" y="1885794"/>
            <a:ext cx="942261" cy="882013"/>
            <a:chOff x="1687417" y="1698165"/>
            <a:chExt cx="1295640" cy="1045035"/>
          </a:xfrm>
        </p:grpSpPr>
        <p:pic>
          <p:nvPicPr>
            <p:cNvPr id="131" name="Picture 130">
              <a:extLst>
                <a:ext uri="{FF2B5EF4-FFF2-40B4-BE49-F238E27FC236}">
                  <a16:creationId xmlns:a16="http://schemas.microsoft.com/office/drawing/2014/main" id="{6292D161-4BA3-4BAF-BA98-F2E3A1E101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4596" y="1955037"/>
              <a:ext cx="330073" cy="645840"/>
            </a:xfrm>
            <a:prstGeom prst="rect">
              <a:avLst/>
            </a:prstGeom>
          </p:spPr>
        </p:pic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04269CC1-7F46-4A62-BE83-0020755FB411}"/>
                </a:ext>
              </a:extLst>
            </p:cNvPr>
            <p:cNvSpPr txBox="1"/>
            <p:nvPr/>
          </p:nvSpPr>
          <p:spPr>
            <a:xfrm>
              <a:off x="2525857" y="2061765"/>
              <a:ext cx="457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</a:rPr>
                <a:t>?</a:t>
              </a:r>
            </a:p>
          </p:txBody>
        </p:sp>
        <p:pic>
          <p:nvPicPr>
            <p:cNvPr id="133" name="Picture 132" descr="A drawing of a cartoon character&#10;&#10;Description generated with high confidence">
              <a:extLst>
                <a:ext uri="{FF2B5EF4-FFF2-40B4-BE49-F238E27FC236}">
                  <a16:creationId xmlns:a16="http://schemas.microsoft.com/office/drawing/2014/main" id="{09420A96-61D9-4A25-84C5-E7B7F43B48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7417" y="2070041"/>
              <a:ext cx="901780" cy="673159"/>
            </a:xfrm>
            <a:prstGeom prst="rect">
              <a:avLst/>
            </a:prstGeom>
          </p:spPr>
        </p:pic>
        <p:pic>
          <p:nvPicPr>
            <p:cNvPr id="134" name="Picture 133" descr="A close up of a light&#10;&#10;Description generated with high confidence">
              <a:extLst>
                <a:ext uri="{FF2B5EF4-FFF2-40B4-BE49-F238E27FC236}">
                  <a16:creationId xmlns:a16="http://schemas.microsoft.com/office/drawing/2014/main" id="{15FCE31A-E457-4489-BD50-48B8E5631D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0673" y="1698165"/>
              <a:ext cx="409745" cy="299306"/>
            </a:xfrm>
            <a:prstGeom prst="rect">
              <a:avLst/>
            </a:prstGeom>
          </p:spPr>
        </p:pic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8B2B77-DA03-40C8-8D63-AE664AB42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97A6D-E745-4D8B-863E-11FBF3764A1F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1A3A6C8-E40E-43A2-86F9-E24B8A968821}"/>
              </a:ext>
            </a:extLst>
          </p:cNvPr>
          <p:cNvSpPr txBox="1"/>
          <p:nvPr/>
        </p:nvSpPr>
        <p:spPr>
          <a:xfrm>
            <a:off x="3037034" y="2848402"/>
            <a:ext cx="690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L</a:t>
            </a:r>
            <a:r>
              <a:rPr lang="en-US" sz="2000" baseline="-25000" dirty="0" err="1"/>
              <a:t>m</a:t>
            </a:r>
            <a:endParaRPr lang="en-US" sz="2800" baseline="-25000" dirty="0"/>
          </a:p>
        </p:txBody>
      </p:sp>
      <p:sp>
        <p:nvSpPr>
          <p:cNvPr id="48" name="Rounded Rectangle 76">
            <a:extLst>
              <a:ext uri="{FF2B5EF4-FFF2-40B4-BE49-F238E27FC236}">
                <a16:creationId xmlns:a16="http://schemas.microsoft.com/office/drawing/2014/main" id="{C873A94C-06DD-40D0-8D4A-B5B8431D9C7F}"/>
              </a:ext>
            </a:extLst>
          </p:cNvPr>
          <p:cNvSpPr/>
          <p:nvPr/>
        </p:nvSpPr>
        <p:spPr>
          <a:xfrm>
            <a:off x="654133" y="5825544"/>
            <a:ext cx="8245268" cy="932533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cs typeface="Segoe UI Light" panose="020B0502040204020203" pitchFamily="34" charset="0"/>
              </a:rPr>
              <a:t>Collect training data corresponding to each grid cell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  <a:cs typeface="Segoe UI Light" panose="020B0502040204020203" pitchFamily="34" charset="0"/>
              </a:rPr>
              <a:t>P(X</a:t>
            </a:r>
            <a:r>
              <a:rPr lang="en-US" sz="2000" baseline="-25000" dirty="0">
                <a:solidFill>
                  <a:schemeClr val="tx1"/>
                </a:solidFill>
                <a:cs typeface="Segoe UI Light" panose="020B0502040204020203" pitchFamily="34" charset="0"/>
              </a:rPr>
              <a:t>i</a:t>
            </a:r>
            <a:r>
              <a:rPr lang="en-US" sz="2800" dirty="0">
                <a:solidFill>
                  <a:schemeClr val="tx1"/>
                </a:solidFill>
                <a:cs typeface="Segoe UI Light" panose="020B0502040204020203" pitchFamily="34" charset="0"/>
              </a:rPr>
              <a:t> | L</a:t>
            </a:r>
            <a:r>
              <a:rPr lang="en-US" sz="2000" baseline="-25000" dirty="0">
                <a:solidFill>
                  <a:schemeClr val="tx1"/>
                </a:solidFill>
                <a:cs typeface="Segoe UI Light" panose="020B0502040204020203" pitchFamily="34" charset="0"/>
              </a:rPr>
              <a:t>i</a:t>
            </a:r>
            <a:r>
              <a:rPr lang="en-US" sz="2800" dirty="0">
                <a:solidFill>
                  <a:schemeClr val="tx1"/>
                </a:solidFill>
                <a:cs typeface="Segoe UI Light" panose="020B0502040204020203" pitchFamily="34" charset="0"/>
              </a:rPr>
              <a:t>) = Data if intruder is at L</a:t>
            </a:r>
            <a:r>
              <a:rPr lang="en-US" sz="2800" baseline="-25000" dirty="0">
                <a:solidFill>
                  <a:schemeClr val="tx1"/>
                </a:solidFill>
                <a:cs typeface="Segoe UI Light" panose="020B0502040204020203" pitchFamily="34" charset="0"/>
              </a:rPr>
              <a:t>i </a:t>
            </a:r>
            <a:r>
              <a:rPr lang="en-US" sz="2800" dirty="0">
                <a:solidFill>
                  <a:schemeClr val="tx1"/>
                </a:solidFill>
                <a:cs typeface="Segoe UI Light" panose="020B0502040204020203" pitchFamily="34" charset="0"/>
              </a:rPr>
              <a:t> = Known by training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17030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640"/>
    </mc:Choice>
    <mc:Fallback xmlns="">
      <p:transition spd="slow" advTm="186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3" grpId="0"/>
      <p:bldP spid="86" grpId="0"/>
      <p:bldP spid="13" grpId="0" animBg="1"/>
      <p:bldP spid="47" grpId="0"/>
      <p:bldP spid="4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|5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|5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|5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|5.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|5.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|5.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|5.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|5.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|5.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|5.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|5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|5.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|5.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|5.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|5.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|5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|5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|5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|5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|5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|5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|5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|5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8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87968E0B-8F3D-4903-90AB-19822A9BFFE1}">
  <we:reference id="wa104178141" version="3.1.2.22" store="en-US" storeType="OMEX"/>
  <we:alternateReferences>
    <we:reference id="WA104178141" version="3.1.2.22" store="WA104178141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Control xmlns="http://schemas.microsoft.com/VisualStudio/2011/storyboarding/control">
  <Id Name="c31f2455-c0ac-4ea1-a923-216e0a29aef8" Revision="1" Stencil="System.MyShapes" StencilVersion="1.0"/>
</Control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Control xmlns="http://schemas.microsoft.com/VisualStudio/2011/storyboarding/control">
  <Id Name="c31f2455-c0ac-4ea1-a923-216e0a29aef8" Revision="1" Stencil="System.MyShapes" StencilVersion="1.0"/>
</Control>
</file>

<file path=customXml/item14.xml><?xml version="1.0" encoding="utf-8"?>
<EsriMapsInfo xmlns="ESRI.ArcGIS.Mapping.OfficeIntegration.PowerPointInfo">
  <Version>Version1</Version>
  <RequiresSignIn>False</RequiresSignIn>
</EsriMapsInfo>
</file>

<file path=customXml/item15.xml><?xml version="1.0" encoding="utf-8"?>
<EsriMapsInfo xmlns="ESRI.ArcGIS.Mapping.OfficeIntegration.PowerPointInfo">
  <Version>Version1</Version>
  <RequiresSignIn>False</RequiresSignIn>
</EsriMapsInfo>
</file>

<file path=customXml/item16.xml><?xml version="1.0" encoding="utf-8"?>
<EsriMapsInfo xmlns="ESRI.ArcGIS.Mapping.OfficeIntegration.PowerPointInfo">
  <Version>Version1</Version>
  <RequiresSignIn>False</RequiresSignIn>
</EsriMapsInfo>
</file>

<file path=customXml/item17.xml><?xml version="1.0" encoding="utf-8"?>
<Control xmlns="http://schemas.microsoft.com/VisualStudio/2011/storyboarding/control">
  <Id Name="c31f2455-c0ac-4ea1-a923-216e0a29aef8" Revision="1" Stencil="System.MyShapes" StencilVersion="1.0"/>
</Control>
</file>

<file path=customXml/item18.xml><?xml version="1.0" encoding="utf-8"?>
<Control xmlns="http://schemas.microsoft.com/VisualStudio/2011/storyboarding/control">
  <Id Name="de2fbef4-5e60-4b40-b1b0-6bac5ff625d2" Revision="1" Stencil="System.MyShapes" StencilVersion="1.0"/>
</Control>
</file>

<file path=customXml/item19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20.xml><?xml version="1.0" encoding="utf-8"?>
<EsriMapsInfo xmlns="ESRI.ArcGIS.Mapping.OfficeIntegration.PowerPointInfo">
  <Version>Version1</Version>
  <RequiresSignIn>False</RequiresSignIn>
</EsriMapsInfo>
</file>

<file path=customXml/item21.xml><?xml version="1.0" encoding="utf-8"?>
<EsriMapsInfo xmlns="ESRI.ArcGIS.Mapping.OfficeIntegration.PowerPointInfo">
  <Version>Version1</Version>
  <RequiresSignIn>False</RequiresSignIn>
</EsriMapsInfo>
</file>

<file path=customXml/item22.xml><?xml version="1.0" encoding="utf-8"?>
<EsriMapsInfo xmlns="ESRI.ArcGIS.Mapping.OfficeIntegration.PowerPointInfo">
  <Version>Version1</Version>
  <RequiresSignIn>False</RequiresSignIn>
</EsriMapsInfo>
</file>

<file path=customXml/item23.xml><?xml version="1.0" encoding="utf-8"?>
<EsriMapsInfo xmlns="ESRI.ArcGIS.Mapping.OfficeIntegration.PowerPointInfo">
  <Version>Version1</Version>
  <RequiresSignIn>False</RequiresSignIn>
</EsriMapsInfo>
</file>

<file path=customXml/item24.xml><?xml version="1.0" encoding="utf-8"?>
<Control xmlns="http://schemas.microsoft.com/VisualStudio/2011/storyboarding/control">
  <Id Name="c31f2455-c0ac-4ea1-a923-216e0a29aef8" Revision="1" Stencil="System.MyShapes" StencilVersion="1.0"/>
</Control>
</file>

<file path=customXml/item25.xml><?xml version="1.0" encoding="utf-8"?>
<EsriMapsInfo xmlns="ESRI.ArcGIS.Mapping.OfficeIntegration.PowerPointInfo">
  <Version>Version1</Version>
  <RequiresSignIn>False</RequiresSignIn>
</EsriMapsInfo>
</file>

<file path=customXml/item26.xml><?xml version="1.0" encoding="utf-8"?>
<EsriMapsInfo xmlns="ESRI.ArcGIS.Mapping.OfficeIntegration.PowerPointInfo">
  <Version>Version1</Version>
  <RequiresSignIn>False</RequiresSignIn>
</EsriMapsInfo>
</file>

<file path=customXml/item27.xml><?xml version="1.0" encoding="utf-8"?>
<EsriMapsInfo xmlns="ESRI.ArcGIS.Mapping.OfficeIntegration.PowerPointInfo">
  <Version>Version1</Version>
  <RequiresSignIn>False</RequiresSignIn>
</EsriMapsInfo>
</file>

<file path=customXml/item28.xml><?xml version="1.0" encoding="utf-8"?>
<EsriMapsInfo xmlns="ESRI.ArcGIS.Mapping.OfficeIntegration.PowerPointInfo">
  <Version>Version1</Version>
  <RequiresSignIn>False</RequiresSignIn>
</EsriMapsInfo>
</file>

<file path=customXml/item29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30.xml><?xml version="1.0" encoding="utf-8"?>
<EsriMapsInfo xmlns="ESRI.ArcGIS.Mapping.OfficeIntegration.PowerPointInfo">
  <Version>Version1</Version>
  <RequiresSignIn>False</RequiresSignIn>
</EsriMapsInfo>
</file>

<file path=customXml/item31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Control xmlns="http://schemas.microsoft.com/VisualStudio/2011/storyboarding/control">
  <Id Name="c31f2455-c0ac-4ea1-a923-216e0a29aef8" Revision="1" Stencil="System.MyShapes" StencilVersion="1.0"/>
</Control>
</file>

<file path=customXml/item7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7C1D4371-CA62-4311-94F3-CB41247CB25E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ADCB19A1-CD4C-401A-B592-4595CFE15C62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A5E8D3A4-19AF-4D52-909E-2B5E82EF1775}">
  <ds:schemaRefs>
    <ds:schemaRef ds:uri="http://schemas.microsoft.com/VisualStudio/2011/storyboarding/control"/>
  </ds:schemaRefs>
</ds:datastoreItem>
</file>

<file path=customXml/itemProps12.xml><?xml version="1.0" encoding="utf-8"?>
<ds:datastoreItem xmlns:ds="http://schemas.openxmlformats.org/officeDocument/2006/customXml" ds:itemID="{C50EA942-7BB5-4845-89AE-87208DFCF416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23940E8D-2CC9-492E-A9C1-A7708CB51D7C}">
  <ds:schemaRefs>
    <ds:schemaRef ds:uri="http://schemas.microsoft.com/VisualStudio/2011/storyboarding/control"/>
  </ds:schemaRefs>
</ds:datastoreItem>
</file>

<file path=customXml/itemProps14.xml><?xml version="1.0" encoding="utf-8"?>
<ds:datastoreItem xmlns:ds="http://schemas.openxmlformats.org/officeDocument/2006/customXml" ds:itemID="{8AF4FE3F-3DA3-4D15-8AC3-22D56C5230FC}">
  <ds:schemaRefs>
    <ds:schemaRef ds:uri="ESRI.ArcGIS.Mapping.OfficeIntegration.PowerPointInfo"/>
  </ds:schemaRefs>
</ds:datastoreItem>
</file>

<file path=customXml/itemProps15.xml><?xml version="1.0" encoding="utf-8"?>
<ds:datastoreItem xmlns:ds="http://schemas.openxmlformats.org/officeDocument/2006/customXml" ds:itemID="{95E0D33F-29F0-4237-87FC-37D0CCAC6309}">
  <ds:schemaRefs>
    <ds:schemaRef ds:uri="ESRI.ArcGIS.Mapping.OfficeIntegration.PowerPointInfo"/>
  </ds:schemaRefs>
</ds:datastoreItem>
</file>

<file path=customXml/itemProps16.xml><?xml version="1.0" encoding="utf-8"?>
<ds:datastoreItem xmlns:ds="http://schemas.openxmlformats.org/officeDocument/2006/customXml" ds:itemID="{9E4BB70D-0A8F-4C2B-B8D8-52DD6A46BF9E}">
  <ds:schemaRefs>
    <ds:schemaRef ds:uri="ESRI.ArcGIS.Mapping.OfficeIntegration.PowerPointInfo"/>
  </ds:schemaRefs>
</ds:datastoreItem>
</file>

<file path=customXml/itemProps17.xml><?xml version="1.0" encoding="utf-8"?>
<ds:datastoreItem xmlns:ds="http://schemas.openxmlformats.org/officeDocument/2006/customXml" ds:itemID="{D87EEB74-689D-4F30-AA21-160B047D7A01}">
  <ds:schemaRefs>
    <ds:schemaRef ds:uri="http://schemas.microsoft.com/VisualStudio/2011/storyboarding/control"/>
  </ds:schemaRefs>
</ds:datastoreItem>
</file>

<file path=customXml/itemProps18.xml><?xml version="1.0" encoding="utf-8"?>
<ds:datastoreItem xmlns:ds="http://schemas.openxmlformats.org/officeDocument/2006/customXml" ds:itemID="{C41205F0-C6A6-4D7D-828F-6A80248817AE}">
  <ds:schemaRefs>
    <ds:schemaRef ds:uri="http://schemas.microsoft.com/VisualStudio/2011/storyboarding/control"/>
  </ds:schemaRefs>
</ds:datastoreItem>
</file>

<file path=customXml/itemProps19.xml><?xml version="1.0" encoding="utf-8"?>
<ds:datastoreItem xmlns:ds="http://schemas.openxmlformats.org/officeDocument/2006/customXml" ds:itemID="{07A1918F-CE19-409A-90EB-E1A279C53151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1EB44404-A955-4D52-8884-4E19EC22FF6D}">
  <ds:schemaRefs>
    <ds:schemaRef ds:uri="ESRI.ArcGIS.Mapping.OfficeIntegration.PowerPointInfo"/>
  </ds:schemaRefs>
</ds:datastoreItem>
</file>

<file path=customXml/itemProps20.xml><?xml version="1.0" encoding="utf-8"?>
<ds:datastoreItem xmlns:ds="http://schemas.openxmlformats.org/officeDocument/2006/customXml" ds:itemID="{2150074A-721E-4746-8456-E7F421872EA2}">
  <ds:schemaRefs>
    <ds:schemaRef ds:uri="ESRI.ArcGIS.Mapping.OfficeIntegration.PowerPointInfo"/>
  </ds:schemaRefs>
</ds:datastoreItem>
</file>

<file path=customXml/itemProps21.xml><?xml version="1.0" encoding="utf-8"?>
<ds:datastoreItem xmlns:ds="http://schemas.openxmlformats.org/officeDocument/2006/customXml" ds:itemID="{81D153B5-F31B-479E-AFE2-B1B26EFB5A39}">
  <ds:schemaRefs>
    <ds:schemaRef ds:uri="ESRI.ArcGIS.Mapping.OfficeIntegration.PowerPointInfo"/>
  </ds:schemaRefs>
</ds:datastoreItem>
</file>

<file path=customXml/itemProps22.xml><?xml version="1.0" encoding="utf-8"?>
<ds:datastoreItem xmlns:ds="http://schemas.openxmlformats.org/officeDocument/2006/customXml" ds:itemID="{A54AA99C-361E-4579-8E29-DF0029C4A813}">
  <ds:schemaRefs>
    <ds:schemaRef ds:uri="ESRI.ArcGIS.Mapping.OfficeIntegration.PowerPointInfo"/>
  </ds:schemaRefs>
</ds:datastoreItem>
</file>

<file path=customXml/itemProps23.xml><?xml version="1.0" encoding="utf-8"?>
<ds:datastoreItem xmlns:ds="http://schemas.openxmlformats.org/officeDocument/2006/customXml" ds:itemID="{91CCC41C-E749-44CA-9D39-701473053898}">
  <ds:schemaRefs>
    <ds:schemaRef ds:uri="ESRI.ArcGIS.Mapping.OfficeIntegration.PowerPointInfo"/>
  </ds:schemaRefs>
</ds:datastoreItem>
</file>

<file path=customXml/itemProps24.xml><?xml version="1.0" encoding="utf-8"?>
<ds:datastoreItem xmlns:ds="http://schemas.openxmlformats.org/officeDocument/2006/customXml" ds:itemID="{EB76F589-3B01-43A3-9042-981F7A3540E7}">
  <ds:schemaRefs>
    <ds:schemaRef ds:uri="http://schemas.microsoft.com/VisualStudio/2011/storyboarding/control"/>
  </ds:schemaRefs>
</ds:datastoreItem>
</file>

<file path=customXml/itemProps25.xml><?xml version="1.0" encoding="utf-8"?>
<ds:datastoreItem xmlns:ds="http://schemas.openxmlformats.org/officeDocument/2006/customXml" ds:itemID="{012BC45F-5221-4716-A7FD-46746EAD08C5}">
  <ds:schemaRefs>
    <ds:schemaRef ds:uri="ESRI.ArcGIS.Mapping.OfficeIntegration.PowerPointInfo"/>
  </ds:schemaRefs>
</ds:datastoreItem>
</file>

<file path=customXml/itemProps26.xml><?xml version="1.0" encoding="utf-8"?>
<ds:datastoreItem xmlns:ds="http://schemas.openxmlformats.org/officeDocument/2006/customXml" ds:itemID="{3C0AECAC-660E-4841-A347-D16F268A1394}">
  <ds:schemaRefs>
    <ds:schemaRef ds:uri="ESRI.ArcGIS.Mapping.OfficeIntegration.PowerPointInfo"/>
  </ds:schemaRefs>
</ds:datastoreItem>
</file>

<file path=customXml/itemProps27.xml><?xml version="1.0" encoding="utf-8"?>
<ds:datastoreItem xmlns:ds="http://schemas.openxmlformats.org/officeDocument/2006/customXml" ds:itemID="{9D6ADD65-5E9F-4C04-9F22-1851BE9DC847}">
  <ds:schemaRefs>
    <ds:schemaRef ds:uri="ESRI.ArcGIS.Mapping.OfficeIntegration.PowerPointInfo"/>
  </ds:schemaRefs>
</ds:datastoreItem>
</file>

<file path=customXml/itemProps28.xml><?xml version="1.0" encoding="utf-8"?>
<ds:datastoreItem xmlns:ds="http://schemas.openxmlformats.org/officeDocument/2006/customXml" ds:itemID="{F6E1E0BC-50C7-466F-96CA-52CF9F5ECECB}">
  <ds:schemaRefs>
    <ds:schemaRef ds:uri="ESRI.ArcGIS.Mapping.OfficeIntegration.PowerPointInfo"/>
  </ds:schemaRefs>
</ds:datastoreItem>
</file>

<file path=customXml/itemProps29.xml><?xml version="1.0" encoding="utf-8"?>
<ds:datastoreItem xmlns:ds="http://schemas.openxmlformats.org/officeDocument/2006/customXml" ds:itemID="{D57FFC37-DF79-4458-9C85-70CE0C0C0E15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7C20F5A5-126F-4A15-94F9-66B145C2B8B0}">
  <ds:schemaRefs>
    <ds:schemaRef ds:uri="ESRI.ArcGIS.Mapping.OfficeIntegration.PowerPointInfo"/>
  </ds:schemaRefs>
</ds:datastoreItem>
</file>

<file path=customXml/itemProps30.xml><?xml version="1.0" encoding="utf-8"?>
<ds:datastoreItem xmlns:ds="http://schemas.openxmlformats.org/officeDocument/2006/customXml" ds:itemID="{86CCDC74-7FB0-4AC4-B2F7-5D584706829E}">
  <ds:schemaRefs>
    <ds:schemaRef ds:uri="ESRI.ArcGIS.Mapping.OfficeIntegration.PowerPointInfo"/>
  </ds:schemaRefs>
</ds:datastoreItem>
</file>

<file path=customXml/itemProps31.xml><?xml version="1.0" encoding="utf-8"?>
<ds:datastoreItem xmlns:ds="http://schemas.openxmlformats.org/officeDocument/2006/customXml" ds:itemID="{A87052B3-9E9D-459D-9EAC-015D85D940E1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5D70A83D-EA55-4D1C-855D-EFCC4755AA41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CFFF840B-5123-448A-8F55-ACC8F8C64A66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9D75777E-D654-4A70-A8E4-0F5266E7BAE3}">
  <ds:schemaRefs>
    <ds:schemaRef ds:uri="http://schemas.microsoft.com/VisualStudio/2011/storyboarding/control"/>
  </ds:schemaRefs>
</ds:datastoreItem>
</file>

<file path=customXml/itemProps7.xml><?xml version="1.0" encoding="utf-8"?>
<ds:datastoreItem xmlns:ds="http://schemas.openxmlformats.org/officeDocument/2006/customXml" ds:itemID="{6B21AAD3-67B6-440D-9AC3-615A267AF8CC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48AADCAD-4B15-44A7-9B83-E7B7932A6320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26A6BE5A-3B35-49A5-B751-F9D52F128489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19785</TotalTime>
  <Words>2143</Words>
  <Application>Microsoft Office PowerPoint</Application>
  <PresentationFormat>On-screen Show (4:3)</PresentationFormat>
  <Paragraphs>384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Microsoft YaHei Light</vt:lpstr>
      <vt:lpstr>Arial</vt:lpstr>
      <vt:lpstr>Calibri</vt:lpstr>
      <vt:lpstr>Calibri Light</vt:lpstr>
      <vt:lpstr>Cambria Math</vt:lpstr>
      <vt:lpstr>Segoe UI Historic</vt:lpstr>
      <vt:lpstr>Segoe UI Light</vt:lpstr>
      <vt:lpstr>Office Theme</vt:lpstr>
      <vt:lpstr>Selection of Sensors for Efficient Transmitter Localization</vt:lpstr>
      <vt:lpstr>Rising Threat of Unauthorized Transmission</vt:lpstr>
      <vt:lpstr>A Distributed Spectrum Monitoring System</vt:lpstr>
      <vt:lpstr>Running Sensors has a Recurring Cost</vt:lpstr>
      <vt:lpstr>We Focus on Sensor Selection</vt:lpstr>
      <vt:lpstr>Content</vt:lpstr>
      <vt:lpstr>Sensor Selection: Optimization Problem</vt:lpstr>
      <vt:lpstr>Localization is a form of Hypothesis Classification</vt:lpstr>
      <vt:lpstr>Maximum a Posteriori Estimate in a Realistic Setting</vt:lpstr>
      <vt:lpstr>Maximum a Posteriori Estimate in a Realistic Setting</vt:lpstr>
      <vt:lpstr>Maximum a Posteriori Estimate in a Realistic Setting</vt:lpstr>
      <vt:lpstr>Can we define accuracy of MAP?</vt:lpstr>
      <vt:lpstr>Can we define accuracy of MAP?</vt:lpstr>
      <vt:lpstr>Accuracy of MAP: Probability of MAP giving right location</vt:lpstr>
      <vt:lpstr>Sensor Selection: Optimization Problem</vt:lpstr>
      <vt:lpstr>Sensor Selection as an  Optimization Problem</vt:lpstr>
      <vt:lpstr>Content</vt:lpstr>
      <vt:lpstr>A “Greedy” Algorithm</vt:lpstr>
      <vt:lpstr>Two Key Conditions on Objective Function</vt:lpstr>
      <vt:lpstr>Case of Two Locations</vt:lpstr>
      <vt:lpstr>Case of Multiple Locations</vt:lpstr>
      <vt:lpstr>Does Accuracy of Classification Satisfy These Criteria?</vt:lpstr>
      <vt:lpstr>Can be Verified using Experiments</vt:lpstr>
      <vt:lpstr>Can we Design an Auxiliary Monotone Submodular Objective?</vt:lpstr>
      <vt:lpstr>Does it Also Give Guarantee on Performance of Actual Objective?</vt:lpstr>
      <vt:lpstr>Content</vt:lpstr>
      <vt:lpstr>Performance Evaluation Simulation Based on Propagation Models</vt:lpstr>
      <vt:lpstr>How Does it Compare to State-of-the-art? Large-scale Simulation</vt:lpstr>
      <vt:lpstr>How Does it Compare to State-of-the-art? Large-scale Simulation</vt:lpstr>
      <vt:lpstr>Performance Evaluation Indoor Public Dataset</vt:lpstr>
      <vt:lpstr>How Does it Compare to State-of-the-art? Indoor Public Dataset</vt:lpstr>
      <vt:lpstr>Time Complexity of Our Algorithm</vt:lpstr>
      <vt:lpstr>Takeaways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First Look at Performance in Mobile Virtual Network Operators</dc:title>
  <dc:creator>Arani Bhattacharya</dc:creator>
  <cp:lastModifiedBy>Abhishek Maji</cp:lastModifiedBy>
  <cp:revision>1763</cp:revision>
  <cp:lastPrinted>2014-10-22T19:40:22Z</cp:lastPrinted>
  <dcterms:created xsi:type="dcterms:W3CDTF">2014-10-06T00:46:57Z</dcterms:created>
  <dcterms:modified xsi:type="dcterms:W3CDTF">2020-05-15T13:36:20Z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</Properties>
</file>